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4"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60" autoAdjust="0"/>
  </p:normalViewPr>
  <p:slideViewPr>
    <p:cSldViewPr>
      <p:cViewPr>
        <p:scale>
          <a:sx n="105" d="100"/>
          <a:sy n="105" d="100"/>
        </p:scale>
        <p:origin x="-618" y="-3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95045498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r>
              <a:rPr lang="en"/>
              <a:t>Pre and post test; sign in sheet; dry erase markers; flawed email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r>
              <a:rPr lang="en"/>
              <a:t>Knowledge of your peer’s perspective will provide new ideas and options that can be built upon for a better outcome. Providing feedback can also help you maintain the important information of your own writing piece.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r>
              <a:rPr lang="en"/>
              <a:t>Rubrics are great for providing an overview of what needs to be done and the goals that must be completed for the best outcome possible.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r>
              <a:rPr lang="en"/>
              <a:t>Feedback is valuable and useful when… We’re going to explain the who, why, what, and how of providing feedback</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r>
              <a:rPr lang="en"/>
              <a:t>The when aspect of providing feedback is just as important as the other four W’s. Depending on what’s being evaluated, if more than several days passes before the feedback is given, then that feedback may lose credibility and relevance to the receiver. Providing the feedback ASAP allows the receiver to effectively work with the comment in their current work.</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r>
              <a:rPr lang="en"/>
              <a:t>The content of the feedback should only address the work that is being evaluated and not target the receiver directly. Focusing on the work prevents any hostility and social miscalibrations between both parties.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4" name="Shape 4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r>
              <a:rPr lang="en"/>
              <a:t>Our main task is to collect student perspective that we can provide to instructors for their benefit. It is paramount to collect accurate and detailed data that will be helpful to instructors.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r>
              <a:rPr lang="en"/>
              <a:t>Rubric criteria explained...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r>
              <a:rPr lang="en"/>
              <a:t>When providing negative feedback, one must use first or third person syntax to prevent judgemental comments. Forming negative feedback in a form of a question is just as effective too.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r>
              <a:rPr lang="en"/>
              <a:t>Helps to tell what people should keep, not only what we might think should change.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r>
              <a:rPr lang="en"/>
              <a:t>Once again, if one doesn’t use first or third person syntax for negative feedback, then there is a potential chance that the receiver may feel in the wrong or unsettled with their own work. First and third person allows the receiver to feel motivated to better themselves and know that their mistakes are part of the refining process.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3" name="Shape 23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r>
              <a:rPr lang="en-US" dirty="0" smtClean="0"/>
              <a:t>Share the improvement on the feedback</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r>
              <a:rPr lang="en-US" dirty="0" smtClean="0"/>
              <a:t>Your roommate</a:t>
            </a:r>
            <a:r>
              <a:rPr lang="en-US" baseline="0" dirty="0" smtClean="0"/>
              <a:t> has to send out a formal email, to a professor asking for a letter of recommendation. He/she asks you for your feedback on it, being the nice roommate you are, you say yes.  Now provide feedback for </a:t>
            </a:r>
            <a:r>
              <a:rPr lang="en-US" baseline="0" smtClean="0"/>
              <a:t>their email.</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r>
              <a:rPr lang="en"/>
              <a:t>Providing constructive feedback is essential for group activities and communication amongst others. It creates a more comfortable environment and it prevents any social miscalibration within a group.</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r>
              <a:rPr lang="en"/>
              <a:t>There are several ideas to keep in mind when providing feedback to instructors. Does the feedback apply to them and if so, what are some possible solutions to the feedback?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457200" y="563759"/>
            <a:ext cx="8229600" cy="3009600"/>
          </a:xfrm>
          <a:prstGeom prst="rect">
            <a:avLst/>
          </a:prstGeom>
        </p:spPr>
        <p:txBody>
          <a:bodyPr lIns="91425" tIns="91425" rIns="91425" bIns="91425" anchor="t" anchorCtr="0"/>
          <a:lstStyle>
            <a:lvl1pPr>
              <a:spcBef>
                <a:spcPts val="0"/>
              </a:spcBef>
              <a:buSzPct val="100000"/>
              <a:defRPr sz="7200"/>
            </a:lvl1pPr>
            <a:lvl2pPr>
              <a:spcBef>
                <a:spcPts val="0"/>
              </a:spcBef>
              <a:buSzPct val="100000"/>
              <a:defRPr sz="7200"/>
            </a:lvl2pPr>
            <a:lvl3pPr>
              <a:spcBef>
                <a:spcPts val="0"/>
              </a:spcBef>
              <a:buSzPct val="100000"/>
              <a:defRPr sz="7200"/>
            </a:lvl3pPr>
            <a:lvl4pPr>
              <a:spcBef>
                <a:spcPts val="0"/>
              </a:spcBef>
              <a:buSzPct val="100000"/>
              <a:defRPr sz="7200"/>
            </a:lvl4pPr>
            <a:lvl5pPr>
              <a:spcBef>
                <a:spcPts val="0"/>
              </a:spcBef>
              <a:buSzPct val="100000"/>
              <a:defRPr sz="7200"/>
            </a:lvl5pPr>
            <a:lvl6pPr>
              <a:spcBef>
                <a:spcPts val="0"/>
              </a:spcBef>
              <a:buSzPct val="100000"/>
              <a:defRPr sz="7200"/>
            </a:lvl6pPr>
            <a:lvl7pPr>
              <a:spcBef>
                <a:spcPts val="0"/>
              </a:spcBef>
              <a:buSzPct val="100000"/>
              <a:defRPr sz="7200"/>
            </a:lvl7pPr>
            <a:lvl8pPr>
              <a:spcBef>
                <a:spcPts val="0"/>
              </a:spcBef>
              <a:buSzPct val="100000"/>
              <a:defRPr sz="7200"/>
            </a:lvl8pPr>
            <a:lvl9pPr>
              <a:spcBef>
                <a:spcPts val="0"/>
              </a:spcBef>
              <a:buSzPct val="100000"/>
              <a:defRPr sz="7200"/>
            </a:lvl9pPr>
          </a:lstStyle>
          <a:p>
            <a:endParaRPr/>
          </a:p>
        </p:txBody>
      </p:sp>
      <p:sp>
        <p:nvSpPr>
          <p:cNvPr id="10" name="Shape 10"/>
          <p:cNvSpPr txBox="1">
            <a:spLocks noGrp="1"/>
          </p:cNvSpPr>
          <p:nvPr>
            <p:ph type="subTitle" idx="1"/>
          </p:nvPr>
        </p:nvSpPr>
        <p:spPr>
          <a:xfrm>
            <a:off x="457200" y="3716392"/>
            <a:ext cx="8229600" cy="1232699"/>
          </a:xfrm>
          <a:prstGeom prst="rect">
            <a:avLst/>
          </a:prstGeom>
        </p:spPr>
        <p:txBody>
          <a:bodyPr lIns="91425" tIns="91425" rIns="91425" bIns="91425" anchor="t" anchorCtr="0"/>
          <a:lstStyle>
            <a:lvl1pPr>
              <a:spcBef>
                <a:spcPts val="0"/>
              </a:spcBef>
              <a:buClr>
                <a:schemeClr val="dk2"/>
              </a:buClr>
              <a:buSzPct val="100000"/>
              <a:buNone/>
              <a:defRPr sz="4800">
                <a:solidFill>
                  <a:schemeClr val="dk2"/>
                </a:solidFill>
              </a:defRPr>
            </a:lvl1pPr>
            <a:lvl2pPr>
              <a:spcBef>
                <a:spcPts val="0"/>
              </a:spcBef>
              <a:buClr>
                <a:schemeClr val="dk2"/>
              </a:buClr>
              <a:buSzPct val="100000"/>
              <a:buNone/>
              <a:defRPr sz="4800">
                <a:solidFill>
                  <a:schemeClr val="dk2"/>
                </a:solidFill>
              </a:defRPr>
            </a:lvl2pPr>
            <a:lvl3pPr>
              <a:spcBef>
                <a:spcPts val="0"/>
              </a:spcBef>
              <a:buClr>
                <a:schemeClr val="dk2"/>
              </a:buClr>
              <a:buSzPct val="100000"/>
              <a:buNone/>
              <a:defRPr sz="4800">
                <a:solidFill>
                  <a:schemeClr val="dk2"/>
                </a:solidFill>
              </a:defRPr>
            </a:lvl3pPr>
            <a:lvl4pPr>
              <a:spcBef>
                <a:spcPts val="0"/>
              </a:spcBef>
              <a:buClr>
                <a:schemeClr val="dk2"/>
              </a:buClr>
              <a:buSzPct val="100000"/>
              <a:buNone/>
              <a:defRPr sz="4800">
                <a:solidFill>
                  <a:schemeClr val="dk2"/>
                </a:solidFill>
              </a:defRPr>
            </a:lvl4pPr>
            <a:lvl5pPr>
              <a:spcBef>
                <a:spcPts val="0"/>
              </a:spcBef>
              <a:buClr>
                <a:schemeClr val="dk2"/>
              </a:buClr>
              <a:buSzPct val="100000"/>
              <a:buNone/>
              <a:defRPr sz="4800">
                <a:solidFill>
                  <a:schemeClr val="dk2"/>
                </a:solidFill>
              </a:defRPr>
            </a:lvl5pPr>
            <a:lvl6pPr>
              <a:spcBef>
                <a:spcPts val="0"/>
              </a:spcBef>
              <a:buClr>
                <a:schemeClr val="dk2"/>
              </a:buClr>
              <a:buSzPct val="100000"/>
              <a:buNone/>
              <a:defRPr sz="4800">
                <a:solidFill>
                  <a:schemeClr val="dk2"/>
                </a:solidFill>
              </a:defRPr>
            </a:lvl6pPr>
            <a:lvl7pPr>
              <a:spcBef>
                <a:spcPts val="0"/>
              </a:spcBef>
              <a:buClr>
                <a:schemeClr val="dk2"/>
              </a:buClr>
              <a:buSzPct val="100000"/>
              <a:buNone/>
              <a:defRPr sz="4800">
                <a:solidFill>
                  <a:schemeClr val="dk2"/>
                </a:solidFill>
              </a:defRPr>
            </a:lvl7pPr>
            <a:lvl8pPr>
              <a:spcBef>
                <a:spcPts val="0"/>
              </a:spcBef>
              <a:buClr>
                <a:schemeClr val="dk2"/>
              </a:buClr>
              <a:buSzPct val="100000"/>
              <a:buNone/>
              <a:defRPr sz="4800">
                <a:solidFill>
                  <a:schemeClr val="dk2"/>
                </a:solidFill>
              </a:defRPr>
            </a:lvl8pPr>
            <a:lvl9pPr>
              <a:spcBef>
                <a:spcPts val="0"/>
              </a:spcBef>
              <a:buClr>
                <a:schemeClr val="dk2"/>
              </a:buClr>
              <a:buSzPct val="100000"/>
              <a:buNone/>
              <a:defRPr sz="4800">
                <a:solidFill>
                  <a:schemeClr val="dk2"/>
                </a:solidFill>
              </a:defRPr>
            </a:lvl9pPr>
          </a:lstStyle>
          <a:p>
            <a:endParaRPr/>
          </a:p>
        </p:txBody>
      </p:sp>
      <p:cxnSp>
        <p:nvCxnSpPr>
          <p:cNvPr id="11" name="Shape 11"/>
          <p:cNvCxnSpPr/>
          <p:nvPr/>
        </p:nvCxnSpPr>
        <p:spPr>
          <a:xfrm>
            <a:off x="457200" y="411479"/>
            <a:ext cx="8229600" cy="0"/>
          </a:xfrm>
          <a:prstGeom prst="straightConnector1">
            <a:avLst/>
          </a:prstGeom>
          <a:noFill/>
          <a:ln w="57150" cap="flat">
            <a:solidFill>
              <a:schemeClr val="accent1"/>
            </a:solidFill>
            <a:prstDash val="solid"/>
            <a:round/>
            <a:headEnd type="none" w="med" len="med"/>
            <a:tailEnd type="none" w="med" len="med"/>
          </a:ln>
        </p:spPr>
      </p:cxnSp>
      <p:cxnSp>
        <p:nvCxnSpPr>
          <p:cNvPr id="12" name="Shape 12"/>
          <p:cNvCxnSpPr/>
          <p:nvPr/>
        </p:nvCxnSpPr>
        <p:spPr>
          <a:xfrm>
            <a:off x="457200" y="3633382"/>
            <a:ext cx="8229600" cy="0"/>
          </a:xfrm>
          <a:prstGeom prst="straightConnector1">
            <a:avLst/>
          </a:prstGeom>
          <a:noFill/>
          <a:ln w="57150" cap="flat">
            <a:solidFill>
              <a:schemeClr val="accent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solidFill>
                  <a:srgbClr val="DA0002"/>
                </a:solidFill>
              </a:defRPr>
            </a:lvl1pPr>
            <a:lvl2pPr>
              <a:spcBef>
                <a:spcPts val="0"/>
              </a:spcBef>
              <a:defRPr>
                <a:solidFill>
                  <a:srgbClr val="DA0002"/>
                </a:solidFill>
              </a:defRPr>
            </a:lvl2pPr>
            <a:lvl3pPr>
              <a:spcBef>
                <a:spcPts val="0"/>
              </a:spcBef>
              <a:defRPr>
                <a:solidFill>
                  <a:srgbClr val="DA0002"/>
                </a:solidFill>
              </a:defRPr>
            </a:lvl3pPr>
            <a:lvl4pPr>
              <a:spcBef>
                <a:spcPts val="0"/>
              </a:spcBef>
              <a:defRPr>
                <a:solidFill>
                  <a:srgbClr val="DA0002"/>
                </a:solidFill>
              </a:defRPr>
            </a:lvl4pPr>
            <a:lvl5pPr>
              <a:spcBef>
                <a:spcPts val="0"/>
              </a:spcBef>
              <a:defRPr>
                <a:solidFill>
                  <a:srgbClr val="DA0002"/>
                </a:solidFill>
              </a:defRPr>
            </a:lvl5pPr>
            <a:lvl6pPr>
              <a:spcBef>
                <a:spcPts val="0"/>
              </a:spcBef>
              <a:defRPr>
                <a:solidFill>
                  <a:srgbClr val="DA0002"/>
                </a:solidFill>
              </a:defRPr>
            </a:lvl6pPr>
            <a:lvl7pPr>
              <a:spcBef>
                <a:spcPts val="0"/>
              </a:spcBef>
              <a:defRPr>
                <a:solidFill>
                  <a:srgbClr val="DA0002"/>
                </a:solidFill>
              </a:defRPr>
            </a:lvl7pPr>
            <a:lvl8pPr>
              <a:spcBef>
                <a:spcPts val="0"/>
              </a:spcBef>
              <a:defRPr>
                <a:solidFill>
                  <a:srgbClr val="DA0002"/>
                </a:solidFill>
              </a:defRPr>
            </a:lvl8pPr>
            <a:lvl9pPr>
              <a:spcBef>
                <a:spcPts val="0"/>
              </a:spcBef>
              <a:defRPr>
                <a:solidFill>
                  <a:srgbClr val="DA0002"/>
                </a:solidFill>
              </a:defRPr>
            </a:lvl9pPr>
          </a:lstStyle>
          <a:p>
            <a:endParaRPr/>
          </a:p>
        </p:txBody>
      </p:sp>
      <p:sp>
        <p:nvSpPr>
          <p:cNvPr id="15" name="Shape 15"/>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cxnSp>
        <p:nvCxnSpPr>
          <p:cNvPr id="16" name="Shape 16"/>
          <p:cNvCxnSpPr/>
          <p:nvPr/>
        </p:nvCxnSpPr>
        <p:spPr>
          <a:xfrm>
            <a:off x="457200" y="1143000"/>
            <a:ext cx="8229600" cy="0"/>
          </a:xfrm>
          <a:prstGeom prst="straightConnector1">
            <a:avLst/>
          </a:prstGeom>
          <a:noFill/>
          <a:ln w="50800" cap="flat">
            <a:solidFill>
              <a:srgbClr val="DA0002"/>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solidFill>
                  <a:srgbClr val="DA0002"/>
                </a:solidFill>
              </a:defRPr>
            </a:lvl1pPr>
            <a:lvl2pPr>
              <a:spcBef>
                <a:spcPts val="0"/>
              </a:spcBef>
              <a:defRPr>
                <a:solidFill>
                  <a:srgbClr val="DA0002"/>
                </a:solidFill>
              </a:defRPr>
            </a:lvl2pPr>
            <a:lvl3pPr>
              <a:spcBef>
                <a:spcPts val="0"/>
              </a:spcBef>
              <a:defRPr>
                <a:solidFill>
                  <a:srgbClr val="DA0002"/>
                </a:solidFill>
              </a:defRPr>
            </a:lvl3pPr>
            <a:lvl4pPr>
              <a:spcBef>
                <a:spcPts val="0"/>
              </a:spcBef>
              <a:defRPr>
                <a:solidFill>
                  <a:srgbClr val="DA0002"/>
                </a:solidFill>
              </a:defRPr>
            </a:lvl4pPr>
            <a:lvl5pPr>
              <a:spcBef>
                <a:spcPts val="0"/>
              </a:spcBef>
              <a:defRPr>
                <a:solidFill>
                  <a:srgbClr val="DA0002"/>
                </a:solidFill>
              </a:defRPr>
            </a:lvl5pPr>
            <a:lvl6pPr>
              <a:spcBef>
                <a:spcPts val="0"/>
              </a:spcBef>
              <a:defRPr>
                <a:solidFill>
                  <a:srgbClr val="DA0002"/>
                </a:solidFill>
              </a:defRPr>
            </a:lvl6pPr>
            <a:lvl7pPr>
              <a:spcBef>
                <a:spcPts val="0"/>
              </a:spcBef>
              <a:defRPr>
                <a:solidFill>
                  <a:srgbClr val="DA0002"/>
                </a:solidFill>
              </a:defRPr>
            </a:lvl7pPr>
            <a:lvl8pPr>
              <a:spcBef>
                <a:spcPts val="0"/>
              </a:spcBef>
              <a:defRPr>
                <a:solidFill>
                  <a:srgbClr val="DA0002"/>
                </a:solidFill>
              </a:defRPr>
            </a:lvl8pPr>
            <a:lvl9pPr>
              <a:spcBef>
                <a:spcPts val="0"/>
              </a:spcBef>
              <a:defRPr>
                <a:solidFill>
                  <a:srgbClr val="DA0002"/>
                </a:solidFill>
              </a:defRPr>
            </a:lvl9pPr>
          </a:lstStyle>
          <a:p>
            <a:endParaRPr/>
          </a:p>
        </p:txBody>
      </p:sp>
      <p:sp>
        <p:nvSpPr>
          <p:cNvPr id="19" name="Shape 19"/>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cxnSp>
        <p:nvCxnSpPr>
          <p:cNvPr id="21" name="Shape 21"/>
          <p:cNvCxnSpPr/>
          <p:nvPr/>
        </p:nvCxnSpPr>
        <p:spPr>
          <a:xfrm>
            <a:off x="457200" y="1143000"/>
            <a:ext cx="8229600" cy="0"/>
          </a:xfrm>
          <a:prstGeom prst="straightConnector1">
            <a:avLst/>
          </a:prstGeom>
          <a:noFill/>
          <a:ln w="50800" cap="flat">
            <a:solidFill>
              <a:srgbClr val="DA0002"/>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cxnSp>
        <p:nvCxnSpPr>
          <p:cNvPr id="24" name="Shape 24"/>
          <p:cNvCxnSpPr/>
          <p:nvPr/>
        </p:nvCxnSpPr>
        <p:spPr>
          <a:xfrm>
            <a:off x="457200" y="1143000"/>
            <a:ext cx="8229600" cy="0"/>
          </a:xfrm>
          <a:prstGeom prst="straightConnector1">
            <a:avLst/>
          </a:prstGeom>
          <a:noFill/>
          <a:ln w="50800" cap="flat">
            <a:solidFill>
              <a:schemeClr val="accent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5"/>
        <p:cNvGrpSpPr/>
        <p:nvPr/>
      </p:nvGrpSpPr>
      <p:grpSpPr>
        <a:xfrm>
          <a:off x="0" y="0"/>
          <a:ext cx="0" cy="0"/>
          <a:chOff x="0" y="0"/>
          <a:chExt cx="0" cy="0"/>
        </a:xfrm>
      </p:grpSpPr>
      <p:sp>
        <p:nvSpPr>
          <p:cNvPr id="26" name="Shape 26"/>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0"/>
              </a:spcBef>
              <a:buSzPct val="100000"/>
              <a:buNone/>
              <a:defRPr sz="1800"/>
            </a:lvl1pPr>
          </a:lstStyle>
          <a:p>
            <a:endParaRPr/>
          </a:p>
        </p:txBody>
      </p:sp>
      <p:cxnSp>
        <p:nvCxnSpPr>
          <p:cNvPr id="27" name="Shape 27"/>
          <p:cNvCxnSpPr/>
          <p:nvPr/>
        </p:nvCxnSpPr>
        <p:spPr>
          <a:xfrm>
            <a:off x="457200" y="4317760"/>
            <a:ext cx="8229600" cy="0"/>
          </a:xfrm>
          <a:prstGeom prst="straightConnector1">
            <a:avLst/>
          </a:prstGeom>
          <a:noFill/>
          <a:ln w="50800" cap="flat">
            <a:solidFill>
              <a:schemeClr val="lt2"/>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
        <p:cNvGrpSpPr/>
        <p:nvPr/>
      </p:nvGrpSpPr>
      <p:grpSpPr>
        <a:xfrm>
          <a:off x="0" y="0"/>
          <a:ext cx="0" cy="0"/>
          <a:chOff x="0" y="0"/>
          <a:chExt cx="0" cy="0"/>
        </a:xfrm>
      </p:grpSpPr>
      <p:cxnSp>
        <p:nvCxnSpPr>
          <p:cNvPr id="29" name="Shape 29"/>
          <p:cNvCxnSpPr/>
          <p:nvPr/>
        </p:nvCxnSpPr>
        <p:spPr>
          <a:xfrm>
            <a:off x="457200" y="113139"/>
            <a:ext cx="8229600" cy="0"/>
          </a:xfrm>
          <a:prstGeom prst="straightConnector1">
            <a:avLst/>
          </a:prstGeom>
          <a:noFill/>
          <a:ln w="50800" cap="flat">
            <a:solidFill>
              <a:schemeClr val="lt2"/>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accent1"/>
              </a:buClr>
              <a:buSzPct val="100000"/>
              <a:buNone/>
              <a:defRPr sz="3600" b="1">
                <a:solidFill>
                  <a:schemeClr val="accent1"/>
                </a:solidFill>
              </a:defRPr>
            </a:lvl1pPr>
            <a:lvl2pPr>
              <a:spcBef>
                <a:spcPts val="0"/>
              </a:spcBef>
              <a:buClr>
                <a:schemeClr val="accent1"/>
              </a:buClr>
              <a:buSzPct val="100000"/>
              <a:buNone/>
              <a:defRPr sz="3600" b="1">
                <a:solidFill>
                  <a:schemeClr val="accent1"/>
                </a:solidFill>
              </a:defRPr>
            </a:lvl2pPr>
            <a:lvl3pPr>
              <a:spcBef>
                <a:spcPts val="0"/>
              </a:spcBef>
              <a:buClr>
                <a:schemeClr val="accent1"/>
              </a:buClr>
              <a:buSzPct val="100000"/>
              <a:buNone/>
              <a:defRPr sz="3600" b="1">
                <a:solidFill>
                  <a:schemeClr val="accent1"/>
                </a:solidFill>
              </a:defRPr>
            </a:lvl3pPr>
            <a:lvl4pPr>
              <a:spcBef>
                <a:spcPts val="0"/>
              </a:spcBef>
              <a:buClr>
                <a:schemeClr val="accent1"/>
              </a:buClr>
              <a:buSzPct val="100000"/>
              <a:buNone/>
              <a:defRPr sz="3600" b="1">
                <a:solidFill>
                  <a:schemeClr val="accent1"/>
                </a:solidFill>
              </a:defRPr>
            </a:lvl4pPr>
            <a:lvl5pPr>
              <a:spcBef>
                <a:spcPts val="0"/>
              </a:spcBef>
              <a:buClr>
                <a:schemeClr val="accent1"/>
              </a:buClr>
              <a:buSzPct val="100000"/>
              <a:buNone/>
              <a:defRPr sz="3600" b="1">
                <a:solidFill>
                  <a:schemeClr val="accent1"/>
                </a:solidFill>
              </a:defRPr>
            </a:lvl5pPr>
            <a:lvl6pPr>
              <a:spcBef>
                <a:spcPts val="0"/>
              </a:spcBef>
              <a:buClr>
                <a:schemeClr val="accent1"/>
              </a:buClr>
              <a:buSzPct val="100000"/>
              <a:buNone/>
              <a:defRPr sz="3600" b="1">
                <a:solidFill>
                  <a:schemeClr val="accent1"/>
                </a:solidFill>
              </a:defRPr>
            </a:lvl6pPr>
            <a:lvl7pPr>
              <a:spcBef>
                <a:spcPts val="0"/>
              </a:spcBef>
              <a:buClr>
                <a:schemeClr val="accent1"/>
              </a:buClr>
              <a:buSzPct val="100000"/>
              <a:buNone/>
              <a:defRPr sz="3600" b="1">
                <a:solidFill>
                  <a:schemeClr val="accent1"/>
                </a:solidFill>
              </a:defRPr>
            </a:lvl7pPr>
            <a:lvl8pPr>
              <a:spcBef>
                <a:spcPts val="0"/>
              </a:spcBef>
              <a:buClr>
                <a:schemeClr val="accent1"/>
              </a:buClr>
              <a:buSzPct val="100000"/>
              <a:buNone/>
              <a:defRPr sz="3600" b="1">
                <a:solidFill>
                  <a:schemeClr val="accent1"/>
                </a:solidFill>
              </a:defRPr>
            </a:lvl8pPr>
            <a:lvl9pPr>
              <a:spcBef>
                <a:spcPts val="0"/>
              </a:spcBef>
              <a:buClr>
                <a:schemeClr val="accent1"/>
              </a:buClr>
              <a:buSzPct val="100000"/>
              <a:buNone/>
              <a:defRPr sz="3600" b="1">
                <a:solidFill>
                  <a:schemeClr val="accent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cxnSp>
        <p:nvCxnSpPr>
          <p:cNvPr id="7" name="Shape 7"/>
          <p:cNvCxnSpPr/>
          <p:nvPr/>
        </p:nvCxnSpPr>
        <p:spPr>
          <a:xfrm>
            <a:off x="457200" y="5023259"/>
            <a:ext cx="8229600" cy="0"/>
          </a:xfrm>
          <a:prstGeom prst="straightConnector1">
            <a:avLst/>
          </a:prstGeom>
          <a:noFill/>
          <a:ln w="50800" cap="flat">
            <a:solidFill>
              <a:schemeClr val="lt2"/>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Shape 31"/>
          <p:cNvSpPr txBox="1">
            <a:spLocks noGrp="1"/>
          </p:cNvSpPr>
          <p:nvPr>
            <p:ph type="ctrTitle"/>
          </p:nvPr>
        </p:nvSpPr>
        <p:spPr>
          <a:xfrm>
            <a:off x="259850" y="652400"/>
            <a:ext cx="8577300" cy="2832000"/>
          </a:xfrm>
          <a:prstGeom prst="rect">
            <a:avLst/>
          </a:prstGeom>
        </p:spPr>
        <p:txBody>
          <a:bodyPr lIns="91425" tIns="91425" rIns="91425" bIns="91425" anchor="t" anchorCtr="0">
            <a:spAutoFit/>
          </a:bodyPr>
          <a:lstStyle/>
          <a:p>
            <a:pPr algn="ctr" rtl="0">
              <a:spcBef>
                <a:spcPts val="0"/>
              </a:spcBef>
              <a:buNone/>
            </a:pPr>
            <a:endParaRPr sz="3000" u="sng"/>
          </a:p>
          <a:p>
            <a:pPr algn="ctr">
              <a:spcBef>
                <a:spcPts val="0"/>
              </a:spcBef>
              <a:buNone/>
            </a:pPr>
            <a:r>
              <a:rPr lang="en" sz="5400">
                <a:latin typeface="Indie Flower"/>
                <a:ea typeface="Indie Flower"/>
                <a:cs typeface="Indie Flower"/>
                <a:sym typeface="Indie Flower"/>
              </a:rPr>
              <a:t>Assisting</a:t>
            </a:r>
            <a:r>
              <a:rPr lang="en" sz="5400"/>
              <a:t> </a:t>
            </a:r>
            <a:r>
              <a:rPr lang="en" sz="5400">
                <a:latin typeface="Indie Flower"/>
                <a:ea typeface="Indie Flower"/>
                <a:cs typeface="Indie Flower"/>
                <a:sym typeface="Indie Flower"/>
              </a:rPr>
              <a:t>Peers to Provide </a:t>
            </a:r>
            <a:r>
              <a:rPr lang="en" sz="6000">
                <a:latin typeface="Indie Flower"/>
                <a:ea typeface="Indie Flower"/>
                <a:cs typeface="Indie Flower"/>
                <a:sym typeface="Indie Flower"/>
              </a:rPr>
              <a:t>W</a:t>
            </a:r>
            <a:r>
              <a:rPr lang="en" sz="5400">
                <a:latin typeface="Indie Flower"/>
                <a:ea typeface="Indie Flower"/>
                <a:cs typeface="Indie Flower"/>
                <a:sym typeface="Indie Flower"/>
              </a:rPr>
              <a:t>orthwhile Feedback</a:t>
            </a:r>
          </a:p>
        </p:txBody>
      </p:sp>
      <p:pic>
        <p:nvPicPr>
          <p:cNvPr id="32" name="Shape 32"/>
          <p:cNvPicPr preferRelativeResize="0"/>
          <p:nvPr/>
        </p:nvPicPr>
        <p:blipFill rotWithShape="1">
          <a:blip r:embed="rId3">
            <a:alphaModFix/>
          </a:blip>
          <a:srcRect t="8020"/>
          <a:stretch/>
        </p:blipFill>
        <p:spPr>
          <a:xfrm>
            <a:off x="151150" y="3717450"/>
            <a:ext cx="1981199" cy="1191599"/>
          </a:xfrm>
          <a:prstGeom prst="rect">
            <a:avLst/>
          </a:prstGeom>
          <a:noFill/>
          <a:ln>
            <a:noFill/>
          </a:ln>
        </p:spPr>
      </p:pic>
      <p:sp>
        <p:nvSpPr>
          <p:cNvPr id="33" name="Shape 33"/>
          <p:cNvSpPr txBox="1">
            <a:spLocks noGrp="1"/>
          </p:cNvSpPr>
          <p:nvPr>
            <p:ph type="subTitle" idx="1"/>
          </p:nvPr>
        </p:nvSpPr>
        <p:spPr>
          <a:xfrm>
            <a:off x="470500" y="3748650"/>
            <a:ext cx="8226900" cy="1095000"/>
          </a:xfrm>
          <a:prstGeom prst="rect">
            <a:avLst/>
          </a:prstGeom>
        </p:spPr>
        <p:txBody>
          <a:bodyPr lIns="91425" tIns="91425" rIns="91425" bIns="91425" anchor="t" anchorCtr="0">
            <a:spAutoFit/>
          </a:bodyPr>
          <a:lstStyle/>
          <a:p>
            <a:pPr algn="ctr" rtl="0">
              <a:spcBef>
                <a:spcPts val="0"/>
              </a:spcBef>
              <a:buNone/>
            </a:pPr>
            <a:r>
              <a:rPr lang="en" sz="3600"/>
              <a:t>UC Merced</a:t>
            </a:r>
          </a:p>
          <a:p>
            <a:pPr lvl="0" algn="ctr" rtl="0">
              <a:spcBef>
                <a:spcPts val="0"/>
              </a:spcBef>
              <a:buNone/>
            </a:pPr>
            <a:r>
              <a:rPr lang="en" sz="3600"/>
              <a:t>SATAL Program</a:t>
            </a:r>
          </a:p>
          <a:p>
            <a:pPr lvl="0" algn="r" rtl="0">
              <a:spcBef>
                <a:spcPts val="0"/>
              </a:spcBef>
              <a:buNone/>
            </a:pPr>
            <a:endParaRPr sz="3600"/>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5825" y="283050"/>
            <a:ext cx="8834700" cy="758700"/>
          </a:xfrm>
          <a:prstGeom prst="rect">
            <a:avLst/>
          </a:prstGeom>
        </p:spPr>
        <p:txBody>
          <a:bodyPr lIns="91425" tIns="91425" rIns="91425" bIns="91425" anchor="b" anchorCtr="0">
            <a:spAutoFit/>
          </a:bodyPr>
          <a:lstStyle/>
          <a:p>
            <a:pPr>
              <a:spcBef>
                <a:spcPts val="0"/>
              </a:spcBef>
              <a:buNone/>
            </a:pPr>
            <a:r>
              <a:rPr lang="en" sz="3400"/>
              <a:t>Feedback can be valuable and helpful!</a:t>
            </a:r>
          </a:p>
        </p:txBody>
      </p:sp>
      <p:pic>
        <p:nvPicPr>
          <p:cNvPr id="96" name="Shape 96"/>
          <p:cNvPicPr preferRelativeResize="0"/>
          <p:nvPr/>
        </p:nvPicPr>
        <p:blipFill>
          <a:blip r:embed="rId3">
            <a:alphaModFix/>
          </a:blip>
          <a:stretch>
            <a:fillRect/>
          </a:stretch>
        </p:blipFill>
        <p:spPr>
          <a:xfrm>
            <a:off x="1678012" y="1200150"/>
            <a:ext cx="5787974" cy="388765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05978"/>
            <a:ext cx="8229600" cy="857400"/>
          </a:xfrm>
          <a:prstGeom prst="rect">
            <a:avLst/>
          </a:prstGeom>
        </p:spPr>
        <p:txBody>
          <a:bodyPr lIns="91425" tIns="91425" rIns="91425" bIns="91425" anchor="b" anchorCtr="0">
            <a:spAutoFit/>
          </a:bodyPr>
          <a:lstStyle/>
          <a:p>
            <a:pPr>
              <a:spcBef>
                <a:spcPts val="0"/>
              </a:spcBef>
              <a:buNone/>
            </a:pPr>
            <a:r>
              <a:rPr lang="en" sz="4800">
                <a:latin typeface="Indie Flower"/>
                <a:ea typeface="Indie Flower"/>
                <a:cs typeface="Indie Flower"/>
                <a:sym typeface="Indie Flower"/>
              </a:rPr>
              <a:t>Benefits</a:t>
            </a:r>
            <a:r>
              <a:rPr lang="en"/>
              <a:t> of peer review include:</a:t>
            </a:r>
          </a:p>
        </p:txBody>
      </p:sp>
      <p:sp>
        <p:nvSpPr>
          <p:cNvPr id="102" name="Shape 102"/>
          <p:cNvSpPr txBox="1">
            <a:spLocks noGrp="1"/>
          </p:cNvSpPr>
          <p:nvPr>
            <p:ph type="body" idx="1"/>
          </p:nvPr>
        </p:nvSpPr>
        <p:spPr>
          <a:xfrm>
            <a:off x="457200" y="1134625"/>
            <a:ext cx="6137700" cy="3725699"/>
          </a:xfrm>
          <a:prstGeom prst="rect">
            <a:avLst/>
          </a:prstGeom>
        </p:spPr>
        <p:txBody>
          <a:bodyPr lIns="91425" tIns="91425" rIns="91425" bIns="91425" anchor="t" anchorCtr="0">
            <a:spAutoFit/>
          </a:bodyPr>
          <a:lstStyle/>
          <a:p>
            <a:pPr marL="457200" lvl="0" indent="-419100" rtl="0">
              <a:lnSpc>
                <a:spcPct val="115000"/>
              </a:lnSpc>
              <a:spcBef>
                <a:spcPts val="0"/>
              </a:spcBef>
              <a:buClr>
                <a:schemeClr val="dk1"/>
              </a:buClr>
              <a:buSzPct val="100000"/>
              <a:buFont typeface="Arial"/>
              <a:buChar char="●"/>
            </a:pPr>
            <a:r>
              <a:rPr lang="en"/>
              <a:t>Having another person’s perspective </a:t>
            </a:r>
          </a:p>
          <a:p>
            <a:pPr marL="457200" lvl="0" indent="-419100" rtl="0">
              <a:lnSpc>
                <a:spcPct val="115000"/>
              </a:lnSpc>
              <a:spcBef>
                <a:spcPts val="0"/>
              </a:spcBef>
              <a:buClr>
                <a:schemeClr val="dk1"/>
              </a:buClr>
              <a:buSzPct val="100000"/>
              <a:buFont typeface="Arial"/>
              <a:buChar char="●"/>
            </a:pPr>
            <a:r>
              <a:rPr lang="en"/>
              <a:t>Learning by explaining to others</a:t>
            </a:r>
          </a:p>
          <a:p>
            <a:pPr marL="457200" lvl="0" indent="-419100" rtl="0">
              <a:lnSpc>
                <a:spcPct val="115000"/>
              </a:lnSpc>
              <a:spcBef>
                <a:spcPts val="0"/>
              </a:spcBef>
              <a:buClr>
                <a:schemeClr val="dk1"/>
              </a:buClr>
              <a:buSzPct val="100000"/>
              <a:buFont typeface="Arial"/>
              <a:buChar char="●"/>
            </a:pPr>
            <a:r>
              <a:rPr lang="en"/>
              <a:t>Critically reflecting on own work</a:t>
            </a:r>
          </a:p>
          <a:p>
            <a:pPr marL="457200" lvl="0" indent="-419100">
              <a:lnSpc>
                <a:spcPct val="115000"/>
              </a:lnSpc>
              <a:spcBef>
                <a:spcPts val="0"/>
              </a:spcBef>
              <a:buClr>
                <a:schemeClr val="dk1"/>
              </a:buClr>
              <a:buSzPct val="100000"/>
              <a:buFont typeface="Arial"/>
              <a:buChar char="●"/>
            </a:pPr>
            <a:r>
              <a:rPr lang="en"/>
              <a:t>Discussion to help organize an argument</a:t>
            </a:r>
          </a:p>
        </p:txBody>
      </p:sp>
      <p:pic>
        <p:nvPicPr>
          <p:cNvPr id="103" name="Shape 103"/>
          <p:cNvPicPr preferRelativeResize="0"/>
          <p:nvPr/>
        </p:nvPicPr>
        <p:blipFill>
          <a:blip r:embed="rId3">
            <a:alphaModFix/>
          </a:blip>
          <a:stretch>
            <a:fillRect/>
          </a:stretch>
        </p:blipFill>
        <p:spPr>
          <a:xfrm>
            <a:off x="6490650" y="1232150"/>
            <a:ext cx="2480794" cy="372570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152399"/>
            <a:ext cx="8229600" cy="1063499"/>
          </a:xfrm>
          <a:prstGeom prst="rect">
            <a:avLst/>
          </a:prstGeom>
        </p:spPr>
        <p:txBody>
          <a:bodyPr lIns="91425" tIns="91425" rIns="91425" bIns="91425" anchor="b" anchorCtr="0">
            <a:spAutoFit/>
          </a:bodyPr>
          <a:lstStyle/>
          <a:p>
            <a:pPr>
              <a:spcBef>
                <a:spcPts val="0"/>
              </a:spcBef>
              <a:buNone/>
            </a:pPr>
            <a:r>
              <a:rPr lang="en"/>
              <a:t>Take a moment to reflect on peer review experiences</a:t>
            </a:r>
          </a:p>
        </p:txBody>
      </p:sp>
      <p:sp>
        <p:nvSpPr>
          <p:cNvPr id="109" name="Shape 109"/>
          <p:cNvSpPr txBox="1">
            <a:spLocks noGrp="1"/>
          </p:cNvSpPr>
          <p:nvPr>
            <p:ph type="body" idx="1"/>
          </p:nvPr>
        </p:nvSpPr>
        <p:spPr>
          <a:xfrm>
            <a:off x="457200" y="1200150"/>
            <a:ext cx="5908200" cy="3725699"/>
          </a:xfrm>
          <a:prstGeom prst="rect">
            <a:avLst/>
          </a:prstGeom>
        </p:spPr>
        <p:txBody>
          <a:bodyPr lIns="91425" tIns="91425" rIns="91425" bIns="91425" anchor="t" anchorCtr="0">
            <a:spAutoFit/>
          </a:bodyPr>
          <a:lstStyle/>
          <a:p>
            <a:pPr marL="457200" lvl="0" indent="-419100" rtl="0">
              <a:lnSpc>
                <a:spcPct val="150000"/>
              </a:lnSpc>
              <a:spcBef>
                <a:spcPts val="0"/>
              </a:spcBef>
              <a:buClr>
                <a:schemeClr val="dk1"/>
              </a:buClr>
              <a:buSzPct val="100000"/>
              <a:buFont typeface="Arial"/>
              <a:buChar char="●"/>
            </a:pPr>
            <a:r>
              <a:rPr lang="en"/>
              <a:t>Have you participated in peer reviews for class?</a:t>
            </a:r>
          </a:p>
          <a:p>
            <a:pPr marL="457200" lvl="0" indent="-419100" rtl="0">
              <a:lnSpc>
                <a:spcPct val="150000"/>
              </a:lnSpc>
              <a:spcBef>
                <a:spcPts val="0"/>
              </a:spcBef>
              <a:buClr>
                <a:schemeClr val="dk1"/>
              </a:buClr>
              <a:buSzPct val="100000"/>
              <a:buFont typeface="Arial"/>
              <a:buChar char="●"/>
            </a:pPr>
            <a:r>
              <a:rPr lang="en"/>
              <a:t>Was it positive? Negative?</a:t>
            </a:r>
          </a:p>
          <a:p>
            <a:pPr marL="457200" lvl="0" indent="-419100">
              <a:lnSpc>
                <a:spcPct val="150000"/>
              </a:lnSpc>
              <a:spcBef>
                <a:spcPts val="0"/>
              </a:spcBef>
              <a:buClr>
                <a:schemeClr val="dk1"/>
              </a:buClr>
              <a:buSzPct val="100000"/>
              <a:buFont typeface="Arial"/>
              <a:buChar char="●"/>
            </a:pPr>
            <a:r>
              <a:rPr lang="en"/>
              <a:t>Have you ever been trained to provide constructive feedback?</a:t>
            </a:r>
          </a:p>
        </p:txBody>
      </p:sp>
      <p:pic>
        <p:nvPicPr>
          <p:cNvPr id="110" name="Shape 110"/>
          <p:cNvPicPr preferRelativeResize="0"/>
          <p:nvPr/>
        </p:nvPicPr>
        <p:blipFill>
          <a:blip r:embed="rId3">
            <a:alphaModFix/>
          </a:blip>
          <a:stretch>
            <a:fillRect/>
          </a:stretch>
        </p:blipFill>
        <p:spPr>
          <a:xfrm>
            <a:off x="6365400" y="1968300"/>
            <a:ext cx="2543299" cy="1902224"/>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205975"/>
            <a:ext cx="6908399" cy="857400"/>
          </a:xfrm>
          <a:prstGeom prst="rect">
            <a:avLst/>
          </a:prstGeom>
        </p:spPr>
        <p:txBody>
          <a:bodyPr lIns="91425" tIns="91425" rIns="91425" bIns="91425" anchor="b" anchorCtr="0">
            <a:spAutoFit/>
          </a:bodyPr>
          <a:lstStyle/>
          <a:p>
            <a:pPr>
              <a:spcBef>
                <a:spcPts val="0"/>
              </a:spcBef>
              <a:buNone/>
            </a:pPr>
            <a:r>
              <a:rPr lang="en"/>
              <a:t>The purpose of a </a:t>
            </a:r>
            <a:r>
              <a:rPr lang="en" sz="4800">
                <a:latin typeface="Indie Flower"/>
                <a:ea typeface="Indie Flower"/>
                <a:cs typeface="Indie Flower"/>
                <a:sym typeface="Indie Flower"/>
              </a:rPr>
              <a:t>rubric</a:t>
            </a:r>
            <a:r>
              <a:rPr lang="en"/>
              <a:t> is...</a:t>
            </a:r>
          </a:p>
        </p:txBody>
      </p:sp>
      <p:sp>
        <p:nvSpPr>
          <p:cNvPr id="116" name="Shape 116"/>
          <p:cNvSpPr txBox="1">
            <a:spLocks noGrp="1"/>
          </p:cNvSpPr>
          <p:nvPr>
            <p:ph type="body" idx="1"/>
          </p:nvPr>
        </p:nvSpPr>
        <p:spPr>
          <a:xfrm>
            <a:off x="457200" y="1200150"/>
            <a:ext cx="4357499" cy="3725699"/>
          </a:xfrm>
          <a:prstGeom prst="rect">
            <a:avLst/>
          </a:prstGeom>
        </p:spPr>
        <p:txBody>
          <a:bodyPr lIns="91425" tIns="91425" rIns="91425" bIns="91425" anchor="t" anchorCtr="0">
            <a:spAutoFit/>
          </a:bodyPr>
          <a:lstStyle/>
          <a:p>
            <a:pPr marL="457200" lvl="0" indent="-419100" rtl="0">
              <a:spcBef>
                <a:spcPts val="0"/>
              </a:spcBef>
              <a:buClr>
                <a:schemeClr val="dk1"/>
              </a:buClr>
              <a:buSzPct val="100000"/>
              <a:buFont typeface="Arial"/>
              <a:buChar char="●"/>
            </a:pPr>
            <a:r>
              <a:rPr lang="en"/>
              <a:t>To describe expected product</a:t>
            </a:r>
          </a:p>
          <a:p>
            <a:pPr marL="457200" lvl="0" indent="-419100" rtl="0">
              <a:spcBef>
                <a:spcPts val="0"/>
              </a:spcBef>
              <a:buClr>
                <a:schemeClr val="dk1"/>
              </a:buClr>
              <a:buSzPct val="100000"/>
              <a:buFont typeface="Arial"/>
              <a:buChar char="●"/>
            </a:pPr>
            <a:r>
              <a:rPr lang="en"/>
              <a:t>To provide criteria for levels of performance</a:t>
            </a:r>
          </a:p>
          <a:p>
            <a:pPr marL="457200" lvl="0" indent="-419100">
              <a:spcBef>
                <a:spcPts val="0"/>
              </a:spcBef>
              <a:buClr>
                <a:schemeClr val="dk1"/>
              </a:buClr>
              <a:buSzPct val="100000"/>
              <a:buFont typeface="Arial"/>
              <a:buChar char="●"/>
            </a:pPr>
            <a:r>
              <a:rPr lang="en"/>
              <a:t>To outline how to reach goals of the task</a:t>
            </a:r>
          </a:p>
        </p:txBody>
      </p:sp>
      <p:pic>
        <p:nvPicPr>
          <p:cNvPr id="117" name="Shape 117"/>
          <p:cNvPicPr preferRelativeResize="0"/>
          <p:nvPr/>
        </p:nvPicPr>
        <p:blipFill>
          <a:blip r:embed="rId3">
            <a:alphaModFix/>
          </a:blip>
          <a:stretch>
            <a:fillRect/>
          </a:stretch>
        </p:blipFill>
        <p:spPr>
          <a:xfrm>
            <a:off x="5257175" y="1175800"/>
            <a:ext cx="3305174" cy="3790174"/>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205974"/>
            <a:ext cx="8229600" cy="1059900"/>
          </a:xfrm>
          <a:prstGeom prst="rect">
            <a:avLst/>
          </a:prstGeom>
        </p:spPr>
        <p:txBody>
          <a:bodyPr lIns="91425" tIns="91425" rIns="91425" bIns="91425" anchor="b" anchorCtr="0">
            <a:spAutoFit/>
          </a:bodyPr>
          <a:lstStyle/>
          <a:p>
            <a:pPr>
              <a:spcBef>
                <a:spcPts val="0"/>
              </a:spcBef>
              <a:buNone/>
            </a:pPr>
            <a:r>
              <a:rPr lang="en"/>
              <a:t>The rubric for giving constructive feedback is...</a:t>
            </a:r>
          </a:p>
        </p:txBody>
      </p:sp>
      <p:sp>
        <p:nvSpPr>
          <p:cNvPr id="123" name="Shape 123"/>
          <p:cNvSpPr txBox="1">
            <a:spLocks noGrp="1"/>
          </p:cNvSpPr>
          <p:nvPr>
            <p:ph type="body" idx="1"/>
          </p:nvPr>
        </p:nvSpPr>
        <p:spPr>
          <a:xfrm>
            <a:off x="210550" y="1200150"/>
            <a:ext cx="4868099" cy="3691199"/>
          </a:xfrm>
          <a:prstGeom prst="rect">
            <a:avLst/>
          </a:prstGeom>
        </p:spPr>
        <p:txBody>
          <a:bodyPr lIns="91425" tIns="91425" rIns="91425" bIns="91425" anchor="t" anchorCtr="0">
            <a:spAutoFit/>
          </a:bodyPr>
          <a:lstStyle/>
          <a:p>
            <a:pPr marL="457200" lvl="0" indent="-419100" rtl="0">
              <a:spcBef>
                <a:spcPts val="0"/>
              </a:spcBef>
              <a:buClr>
                <a:schemeClr val="dk1"/>
              </a:buClr>
              <a:buSzPct val="100000"/>
              <a:buFont typeface="Arial"/>
              <a:buChar char="●"/>
            </a:pPr>
            <a:r>
              <a:rPr lang="en"/>
              <a:t>Designed to help peers and faculty give valuable feedback to each other</a:t>
            </a:r>
          </a:p>
          <a:p>
            <a:pPr marL="457200" lvl="0" indent="-419100">
              <a:spcBef>
                <a:spcPts val="0"/>
              </a:spcBef>
              <a:buClr>
                <a:schemeClr val="dk1"/>
              </a:buClr>
              <a:buSzPct val="100000"/>
              <a:buFont typeface="Arial"/>
              <a:buChar char="●"/>
            </a:pPr>
            <a:r>
              <a:rPr lang="en"/>
              <a:t>We hope you will be able to give constructive feedback with help from the rubric</a:t>
            </a:r>
          </a:p>
        </p:txBody>
      </p:sp>
      <p:pic>
        <p:nvPicPr>
          <p:cNvPr id="124" name="Shape 124"/>
          <p:cNvPicPr preferRelativeResize="0"/>
          <p:nvPr/>
        </p:nvPicPr>
        <p:blipFill rotWithShape="1">
          <a:blip r:embed="rId3">
            <a:alphaModFix/>
          </a:blip>
          <a:srcRect r="2742"/>
          <a:stretch/>
        </p:blipFill>
        <p:spPr>
          <a:xfrm>
            <a:off x="5137025" y="1531350"/>
            <a:ext cx="3878699" cy="2954174"/>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Shape 129"/>
          <p:cNvPicPr preferRelativeResize="0"/>
          <p:nvPr/>
        </p:nvPicPr>
        <p:blipFill>
          <a:blip r:embed="rId3">
            <a:alphaModFix/>
          </a:blip>
          <a:stretch>
            <a:fillRect/>
          </a:stretch>
        </p:blipFill>
        <p:spPr>
          <a:xfrm>
            <a:off x="0" y="0"/>
            <a:ext cx="9144000" cy="5143500"/>
          </a:xfrm>
          <a:prstGeom prst="rect">
            <a:avLst/>
          </a:prstGeom>
          <a:noFill/>
          <a:ln>
            <a:noFill/>
          </a:ln>
        </p:spPr>
      </p:pic>
      <p:sp>
        <p:nvSpPr>
          <p:cNvPr id="130" name="Shape 130"/>
          <p:cNvSpPr txBox="1">
            <a:spLocks noGrp="1"/>
          </p:cNvSpPr>
          <p:nvPr>
            <p:ph type="title"/>
          </p:nvPr>
        </p:nvSpPr>
        <p:spPr>
          <a:xfrm>
            <a:off x="457200" y="392550"/>
            <a:ext cx="8229600" cy="1714500"/>
          </a:xfrm>
          <a:prstGeom prst="rect">
            <a:avLst/>
          </a:prstGeom>
          <a:solidFill>
            <a:srgbClr val="D9D9D9"/>
          </a:solidFill>
          <a:ln>
            <a:noFill/>
          </a:ln>
        </p:spPr>
        <p:txBody>
          <a:bodyPr lIns="91425" tIns="91425" rIns="91425" bIns="91425" anchor="b" anchorCtr="0">
            <a:spAutoFit/>
          </a:bodyPr>
          <a:lstStyle/>
          <a:p>
            <a:pPr>
              <a:spcBef>
                <a:spcPts val="0"/>
              </a:spcBef>
              <a:buNone/>
            </a:pPr>
            <a:r>
              <a:rPr lang="en" sz="4800">
                <a:latin typeface="Indie Flower"/>
                <a:ea typeface="Indie Flower"/>
                <a:cs typeface="Indie Flower"/>
                <a:sym typeface="Indie Flower"/>
              </a:rPr>
              <a:t>FEEDBACK is valuable and useful when… </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141025"/>
            <a:ext cx="8229600" cy="1058999"/>
          </a:xfrm>
          <a:prstGeom prst="rect">
            <a:avLst/>
          </a:prstGeom>
        </p:spPr>
        <p:txBody>
          <a:bodyPr lIns="91425" tIns="91425" rIns="91425" bIns="91425" anchor="b" anchorCtr="0">
            <a:spAutoFit/>
          </a:bodyPr>
          <a:lstStyle/>
          <a:p>
            <a:pPr>
              <a:spcBef>
                <a:spcPts val="0"/>
              </a:spcBef>
              <a:buNone/>
            </a:pPr>
            <a:r>
              <a:rPr lang="en"/>
              <a:t>(</a:t>
            </a:r>
            <a:r>
              <a:rPr lang="en">
                <a:latin typeface="Indie Flower"/>
                <a:ea typeface="Indie Flower"/>
                <a:cs typeface="Indie Flower"/>
                <a:sym typeface="Indie Flower"/>
              </a:rPr>
              <a:t>WHO</a:t>
            </a:r>
            <a:r>
              <a:rPr lang="en"/>
              <a:t>) Someone provides it with the appropriate audience in mind</a:t>
            </a:r>
          </a:p>
        </p:txBody>
      </p:sp>
      <p:sp>
        <p:nvSpPr>
          <p:cNvPr id="136" name="Shape 136"/>
          <p:cNvSpPr txBox="1">
            <a:spLocks noGrp="1"/>
          </p:cNvSpPr>
          <p:nvPr>
            <p:ph type="body" idx="1"/>
          </p:nvPr>
        </p:nvSpPr>
        <p:spPr>
          <a:xfrm>
            <a:off x="457200" y="1200150"/>
            <a:ext cx="3811499" cy="3494699"/>
          </a:xfrm>
          <a:prstGeom prst="rect">
            <a:avLst/>
          </a:prstGeom>
        </p:spPr>
        <p:txBody>
          <a:bodyPr lIns="91425" tIns="91425" rIns="91425" bIns="91425" anchor="t" anchorCtr="0">
            <a:spAutoFit/>
          </a:bodyPr>
          <a:lstStyle/>
          <a:p>
            <a:pPr marL="457200" lvl="0" indent="-419100">
              <a:spcBef>
                <a:spcPts val="0"/>
              </a:spcBef>
              <a:buClr>
                <a:schemeClr val="dk1"/>
              </a:buClr>
              <a:buSzPct val="100000"/>
              <a:buFont typeface="Arial"/>
              <a:buChar char="●"/>
            </a:pPr>
            <a:r>
              <a:rPr lang="en" i="1"/>
              <a:t>Who is going to receive this information: a peer, an instructor, the program director?</a:t>
            </a:r>
          </a:p>
        </p:txBody>
      </p:sp>
      <p:pic>
        <p:nvPicPr>
          <p:cNvPr id="137" name="Shape 137"/>
          <p:cNvPicPr preferRelativeResize="0"/>
          <p:nvPr/>
        </p:nvPicPr>
        <p:blipFill>
          <a:blip r:embed="rId3">
            <a:alphaModFix/>
          </a:blip>
          <a:stretch>
            <a:fillRect/>
          </a:stretch>
        </p:blipFill>
        <p:spPr>
          <a:xfrm>
            <a:off x="4389375" y="1298450"/>
            <a:ext cx="4397474" cy="329810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141025"/>
            <a:ext cx="8229600" cy="1058999"/>
          </a:xfrm>
          <a:prstGeom prst="rect">
            <a:avLst/>
          </a:prstGeom>
        </p:spPr>
        <p:txBody>
          <a:bodyPr lIns="91425" tIns="91425" rIns="91425" bIns="91425" anchor="b" anchorCtr="0">
            <a:spAutoFit/>
          </a:bodyPr>
          <a:lstStyle/>
          <a:p>
            <a:pPr lvl="0" rtl="0">
              <a:spcBef>
                <a:spcPts val="0"/>
              </a:spcBef>
              <a:buNone/>
            </a:pPr>
            <a:r>
              <a:rPr lang="en"/>
              <a:t>(</a:t>
            </a:r>
            <a:r>
              <a:rPr lang="en">
                <a:latin typeface="Indie Flower"/>
                <a:ea typeface="Indie Flower"/>
                <a:cs typeface="Indie Flower"/>
                <a:sym typeface="Indie Flower"/>
              </a:rPr>
              <a:t>WHEN</a:t>
            </a:r>
            <a:r>
              <a:rPr lang="en"/>
              <a:t>) It is given as soon as possible after performance</a:t>
            </a:r>
          </a:p>
        </p:txBody>
      </p:sp>
      <p:sp>
        <p:nvSpPr>
          <p:cNvPr id="143" name="Shape 143"/>
          <p:cNvSpPr txBox="1">
            <a:spLocks noGrp="1"/>
          </p:cNvSpPr>
          <p:nvPr>
            <p:ph type="body" idx="1"/>
          </p:nvPr>
        </p:nvSpPr>
        <p:spPr>
          <a:xfrm>
            <a:off x="457200" y="1200150"/>
            <a:ext cx="3811499" cy="3494699"/>
          </a:xfrm>
          <a:prstGeom prst="rect">
            <a:avLst/>
          </a:prstGeom>
        </p:spPr>
        <p:txBody>
          <a:bodyPr lIns="91425" tIns="91425" rIns="91425" bIns="91425" anchor="t" anchorCtr="0">
            <a:spAutoFit/>
          </a:bodyPr>
          <a:lstStyle/>
          <a:p>
            <a:pPr marL="457200" lvl="0" indent="-419100" rtl="0">
              <a:spcBef>
                <a:spcPts val="0"/>
              </a:spcBef>
              <a:buClr>
                <a:schemeClr val="dk1"/>
              </a:buClr>
              <a:buSzPct val="100000"/>
              <a:buFont typeface="Arial"/>
              <a:buChar char="●"/>
            </a:pPr>
            <a:r>
              <a:rPr lang="en"/>
              <a:t>And allows for response and interaction</a:t>
            </a:r>
          </a:p>
          <a:p>
            <a:pPr marL="457200" lvl="0" indent="-419100" rtl="0">
              <a:spcBef>
                <a:spcPts val="0"/>
              </a:spcBef>
              <a:buClr>
                <a:schemeClr val="dk1"/>
              </a:buClr>
              <a:buSzPct val="100000"/>
              <a:buFont typeface="Arial"/>
              <a:buChar char="●"/>
            </a:pPr>
            <a:r>
              <a:rPr lang="en" i="1"/>
              <a:t>Will the feedback still be relevant to the audience?</a:t>
            </a:r>
          </a:p>
        </p:txBody>
      </p:sp>
      <p:pic>
        <p:nvPicPr>
          <p:cNvPr id="144" name="Shape 144"/>
          <p:cNvPicPr preferRelativeResize="0"/>
          <p:nvPr/>
        </p:nvPicPr>
        <p:blipFill>
          <a:blip r:embed="rId3">
            <a:alphaModFix/>
          </a:blip>
          <a:stretch>
            <a:fillRect/>
          </a:stretch>
        </p:blipFill>
        <p:spPr>
          <a:xfrm>
            <a:off x="4334275" y="1495087"/>
            <a:ext cx="4516750" cy="2904825"/>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205978"/>
            <a:ext cx="8229600" cy="857400"/>
          </a:xfrm>
          <a:prstGeom prst="rect">
            <a:avLst/>
          </a:prstGeom>
        </p:spPr>
        <p:txBody>
          <a:bodyPr lIns="91425" tIns="91425" rIns="91425" bIns="91425" anchor="b" anchorCtr="0">
            <a:spAutoFit/>
          </a:bodyPr>
          <a:lstStyle/>
          <a:p>
            <a:pPr>
              <a:spcBef>
                <a:spcPts val="0"/>
              </a:spcBef>
              <a:buNone/>
            </a:pPr>
            <a:r>
              <a:rPr lang="en"/>
              <a:t>(</a:t>
            </a:r>
            <a:r>
              <a:rPr lang="en">
                <a:latin typeface="Indie Flower"/>
                <a:ea typeface="Indie Flower"/>
                <a:cs typeface="Indie Flower"/>
                <a:sym typeface="Indie Flower"/>
              </a:rPr>
              <a:t>WHY</a:t>
            </a:r>
            <a:r>
              <a:rPr lang="en"/>
              <a:t>) There is purpose awareness</a:t>
            </a:r>
          </a:p>
        </p:txBody>
      </p:sp>
      <p:sp>
        <p:nvSpPr>
          <p:cNvPr id="150" name="Shape 150"/>
          <p:cNvSpPr txBox="1">
            <a:spLocks noGrp="1"/>
          </p:cNvSpPr>
          <p:nvPr>
            <p:ph type="body" idx="1"/>
          </p:nvPr>
        </p:nvSpPr>
        <p:spPr>
          <a:xfrm>
            <a:off x="457200" y="1200150"/>
            <a:ext cx="4368600" cy="3725699"/>
          </a:xfrm>
          <a:prstGeom prst="rect">
            <a:avLst/>
          </a:prstGeom>
        </p:spPr>
        <p:txBody>
          <a:bodyPr lIns="91425" tIns="91425" rIns="91425" bIns="91425" anchor="t" anchorCtr="0">
            <a:spAutoFit/>
          </a:bodyPr>
          <a:lstStyle/>
          <a:p>
            <a:pPr marL="457200" lvl="0" indent="-419100">
              <a:spcBef>
                <a:spcPts val="0"/>
              </a:spcBef>
              <a:buClr>
                <a:schemeClr val="dk1"/>
              </a:buClr>
              <a:buSzPct val="100000"/>
              <a:buFont typeface="Arial"/>
              <a:buChar char="●"/>
            </a:pPr>
            <a:r>
              <a:rPr lang="en" i="1"/>
              <a:t>What is my audience going to do with this information: make changes in the draft, adjust teaching strategies, add a class to the program?</a:t>
            </a:r>
          </a:p>
        </p:txBody>
      </p:sp>
      <p:pic>
        <p:nvPicPr>
          <p:cNvPr id="151" name="Shape 151"/>
          <p:cNvPicPr preferRelativeResize="0"/>
          <p:nvPr/>
        </p:nvPicPr>
        <p:blipFill>
          <a:blip r:embed="rId3">
            <a:alphaModFix/>
          </a:blip>
          <a:stretch>
            <a:fillRect/>
          </a:stretch>
        </p:blipFill>
        <p:spPr>
          <a:xfrm>
            <a:off x="5735200" y="1254325"/>
            <a:ext cx="2597924" cy="3617349"/>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205978"/>
            <a:ext cx="8229600" cy="857400"/>
          </a:xfrm>
          <a:prstGeom prst="rect">
            <a:avLst/>
          </a:prstGeom>
        </p:spPr>
        <p:txBody>
          <a:bodyPr lIns="91425" tIns="91425" rIns="91425" bIns="91425" anchor="b" anchorCtr="0">
            <a:spAutoFit/>
          </a:bodyPr>
          <a:lstStyle/>
          <a:p>
            <a:pPr>
              <a:spcBef>
                <a:spcPts val="0"/>
              </a:spcBef>
              <a:buNone/>
            </a:pPr>
            <a:r>
              <a:rPr lang="en"/>
              <a:t>(</a:t>
            </a:r>
            <a:r>
              <a:rPr lang="en">
                <a:latin typeface="Indie Flower"/>
                <a:ea typeface="Indie Flower"/>
                <a:cs typeface="Indie Flower"/>
                <a:sym typeface="Indie Flower"/>
              </a:rPr>
              <a:t>WHAT</a:t>
            </a:r>
            <a:r>
              <a:rPr lang="en"/>
              <a:t>) It is focused</a:t>
            </a:r>
          </a:p>
        </p:txBody>
      </p:sp>
      <p:sp>
        <p:nvSpPr>
          <p:cNvPr id="157" name="Shape 157"/>
          <p:cNvSpPr txBox="1">
            <a:spLocks noGrp="1"/>
          </p:cNvSpPr>
          <p:nvPr>
            <p:ph type="body" idx="1"/>
          </p:nvPr>
        </p:nvSpPr>
        <p:spPr>
          <a:xfrm>
            <a:off x="108650" y="1200150"/>
            <a:ext cx="5881800" cy="3725699"/>
          </a:xfrm>
          <a:prstGeom prst="rect">
            <a:avLst/>
          </a:prstGeom>
        </p:spPr>
        <p:txBody>
          <a:bodyPr lIns="91425" tIns="91425" rIns="91425" bIns="91425" anchor="t" anchorCtr="0">
            <a:spAutoFit/>
          </a:bodyPr>
          <a:lstStyle/>
          <a:p>
            <a:pPr marL="457200" lvl="0" indent="-419100" rtl="0">
              <a:spcBef>
                <a:spcPts val="0"/>
              </a:spcBef>
              <a:buClr>
                <a:schemeClr val="dk1"/>
              </a:buClr>
              <a:buSzPct val="100000"/>
              <a:buFont typeface="Arial"/>
              <a:buChar char="●"/>
            </a:pPr>
            <a:r>
              <a:rPr lang="en"/>
              <a:t>And provides specific information with clear evidence of appropriate content</a:t>
            </a:r>
          </a:p>
          <a:p>
            <a:pPr marL="457200" lvl="0" indent="-419100" rtl="0">
              <a:spcBef>
                <a:spcPts val="0"/>
              </a:spcBef>
              <a:buClr>
                <a:schemeClr val="dk1"/>
              </a:buClr>
              <a:buSzPct val="100000"/>
              <a:buFont typeface="Arial"/>
              <a:buChar char="●"/>
            </a:pPr>
            <a:r>
              <a:rPr lang="en" i="1"/>
              <a:t>What are the goals? What progress is being made toward those goals? What activities will lead to better progress?</a:t>
            </a:r>
          </a:p>
        </p:txBody>
      </p:sp>
      <p:pic>
        <p:nvPicPr>
          <p:cNvPr id="158" name="Shape 158"/>
          <p:cNvPicPr preferRelativeResize="0"/>
          <p:nvPr/>
        </p:nvPicPr>
        <p:blipFill>
          <a:blip r:embed="rId3">
            <a:alphaModFix/>
          </a:blip>
          <a:stretch>
            <a:fillRect/>
          </a:stretch>
        </p:blipFill>
        <p:spPr>
          <a:xfrm>
            <a:off x="5990450" y="1760675"/>
            <a:ext cx="3092050" cy="252694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05978"/>
            <a:ext cx="8229600" cy="857400"/>
          </a:xfrm>
          <a:prstGeom prst="rect">
            <a:avLst/>
          </a:prstGeom>
        </p:spPr>
        <p:txBody>
          <a:bodyPr lIns="91425" tIns="91425" rIns="91425" bIns="91425" anchor="b" anchorCtr="0">
            <a:spAutoFit/>
          </a:bodyPr>
          <a:lstStyle/>
          <a:p>
            <a:pPr>
              <a:spcBef>
                <a:spcPts val="0"/>
              </a:spcBef>
              <a:buNone/>
            </a:pPr>
            <a:r>
              <a:rPr lang="en"/>
              <a:t>As SATAL Students...</a:t>
            </a:r>
          </a:p>
        </p:txBody>
      </p:sp>
      <p:sp>
        <p:nvSpPr>
          <p:cNvPr id="40" name="Shape 40"/>
          <p:cNvSpPr txBox="1">
            <a:spLocks noGrp="1"/>
          </p:cNvSpPr>
          <p:nvPr>
            <p:ph type="body" idx="1"/>
          </p:nvPr>
        </p:nvSpPr>
        <p:spPr>
          <a:xfrm>
            <a:off x="457200" y="1123950"/>
            <a:ext cx="4835999" cy="3839699"/>
          </a:xfrm>
          <a:prstGeom prst="rect">
            <a:avLst/>
          </a:prstGeom>
        </p:spPr>
        <p:txBody>
          <a:bodyPr lIns="91425" tIns="91425" rIns="91425" bIns="91425" anchor="t" anchorCtr="0">
            <a:spAutoFit/>
          </a:bodyPr>
          <a:lstStyle/>
          <a:p>
            <a:pPr marL="457200" lvl="0" indent="-419100" rtl="0">
              <a:spcBef>
                <a:spcPts val="0"/>
              </a:spcBef>
              <a:buClr>
                <a:schemeClr val="dk1"/>
              </a:buClr>
              <a:buSzPct val="100000"/>
              <a:buFont typeface="Arial"/>
              <a:buChar char="●"/>
            </a:pPr>
            <a:r>
              <a:rPr lang="en"/>
              <a:t>We frequently collect class feedback while conducting focus groups, class interviews or course evaluations.</a:t>
            </a:r>
          </a:p>
          <a:p>
            <a:pPr marL="457200" lvl="0" indent="-419100" rtl="0">
              <a:spcBef>
                <a:spcPts val="0"/>
              </a:spcBef>
              <a:buClr>
                <a:schemeClr val="dk1"/>
              </a:buClr>
              <a:buSzPct val="100000"/>
              <a:buFont typeface="Arial"/>
              <a:buChar char="●"/>
            </a:pPr>
            <a:r>
              <a:rPr lang="en"/>
              <a:t>The goal is to share the student perspective with instructors</a:t>
            </a:r>
          </a:p>
          <a:p>
            <a:pPr lvl="0">
              <a:spcBef>
                <a:spcPts val="0"/>
              </a:spcBef>
              <a:buNone/>
            </a:pPr>
            <a:endParaRPr/>
          </a:p>
        </p:txBody>
      </p:sp>
      <p:pic>
        <p:nvPicPr>
          <p:cNvPr id="41" name="Shape 41"/>
          <p:cNvPicPr preferRelativeResize="0"/>
          <p:nvPr/>
        </p:nvPicPr>
        <p:blipFill rotWithShape="1">
          <a:blip r:embed="rId3">
            <a:alphaModFix/>
          </a:blip>
          <a:srcRect l="2104"/>
          <a:stretch/>
        </p:blipFill>
        <p:spPr>
          <a:xfrm>
            <a:off x="5605200" y="1528125"/>
            <a:ext cx="3360449" cy="3069775"/>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159250"/>
            <a:ext cx="8229600" cy="1041000"/>
          </a:xfrm>
          <a:prstGeom prst="rect">
            <a:avLst/>
          </a:prstGeom>
        </p:spPr>
        <p:txBody>
          <a:bodyPr lIns="91425" tIns="91425" rIns="91425" bIns="91425" anchor="b" anchorCtr="0">
            <a:spAutoFit/>
          </a:bodyPr>
          <a:lstStyle/>
          <a:p>
            <a:pPr>
              <a:spcBef>
                <a:spcPts val="0"/>
              </a:spcBef>
              <a:buNone/>
            </a:pPr>
            <a:r>
              <a:rPr lang="en"/>
              <a:t>(</a:t>
            </a:r>
            <a:r>
              <a:rPr lang="en">
                <a:latin typeface="Indie Flower"/>
                <a:ea typeface="Indie Flower"/>
                <a:cs typeface="Indie Flower"/>
                <a:sym typeface="Indie Flower"/>
              </a:rPr>
              <a:t>HOW</a:t>
            </a:r>
            <a:r>
              <a:rPr lang="en"/>
              <a:t>) </a:t>
            </a:r>
            <a:r>
              <a:rPr lang="en" sz="3000"/>
              <a:t>It is perceived as well-intentioned, respectful and knowledgeable</a:t>
            </a:r>
          </a:p>
        </p:txBody>
      </p:sp>
      <p:sp>
        <p:nvSpPr>
          <p:cNvPr id="164" name="Shape 164"/>
          <p:cNvSpPr txBox="1">
            <a:spLocks noGrp="1"/>
          </p:cNvSpPr>
          <p:nvPr>
            <p:ph type="body" idx="1"/>
          </p:nvPr>
        </p:nvSpPr>
        <p:spPr>
          <a:xfrm>
            <a:off x="457200" y="1200150"/>
            <a:ext cx="4638300" cy="3725699"/>
          </a:xfrm>
          <a:prstGeom prst="rect">
            <a:avLst/>
          </a:prstGeom>
        </p:spPr>
        <p:txBody>
          <a:bodyPr lIns="91425" tIns="91425" rIns="91425" bIns="91425" anchor="t" anchorCtr="0">
            <a:spAutoFit/>
          </a:bodyPr>
          <a:lstStyle/>
          <a:p>
            <a:pPr marL="457200" lvl="0" indent="-419100">
              <a:spcBef>
                <a:spcPts val="0"/>
              </a:spcBef>
              <a:buClr>
                <a:schemeClr val="dk1"/>
              </a:buClr>
              <a:buSzPct val="100000"/>
              <a:buFont typeface="Arial"/>
              <a:buChar char="●"/>
            </a:pPr>
            <a:r>
              <a:rPr lang="en" i="1"/>
              <a:t>Is what I’m saying specific and useful to the audiences? Am I addressing the content in a focused, constructive and respectful manner?</a:t>
            </a:r>
          </a:p>
        </p:txBody>
      </p:sp>
      <p:pic>
        <p:nvPicPr>
          <p:cNvPr id="165" name="Shape 165"/>
          <p:cNvPicPr preferRelativeResize="0"/>
          <p:nvPr/>
        </p:nvPicPr>
        <p:blipFill>
          <a:blip r:embed="rId3">
            <a:alphaModFix/>
          </a:blip>
          <a:stretch>
            <a:fillRect/>
          </a:stretch>
        </p:blipFill>
        <p:spPr>
          <a:xfrm>
            <a:off x="5161425" y="1346587"/>
            <a:ext cx="3432824" cy="3432824"/>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Shape 170"/>
          <p:cNvPicPr preferRelativeResize="0"/>
          <p:nvPr/>
        </p:nvPicPr>
        <p:blipFill>
          <a:blip r:embed="rId3">
            <a:alphaModFix/>
          </a:blip>
          <a:stretch>
            <a:fillRect/>
          </a:stretch>
        </p:blipFill>
        <p:spPr>
          <a:xfrm>
            <a:off x="0" y="0"/>
            <a:ext cx="9143999" cy="5143499"/>
          </a:xfrm>
          <a:prstGeom prst="rect">
            <a:avLst/>
          </a:prstGeom>
          <a:noFill/>
          <a:ln>
            <a:noFill/>
          </a:ln>
        </p:spPr>
      </p:pic>
      <p:sp>
        <p:nvSpPr>
          <p:cNvPr id="171" name="Shape 171"/>
          <p:cNvSpPr txBox="1">
            <a:spLocks noGrp="1"/>
          </p:cNvSpPr>
          <p:nvPr>
            <p:ph type="title"/>
          </p:nvPr>
        </p:nvSpPr>
        <p:spPr>
          <a:xfrm>
            <a:off x="2363575" y="847750"/>
            <a:ext cx="4012799" cy="3297299"/>
          </a:xfrm>
          <a:prstGeom prst="rect">
            <a:avLst/>
          </a:prstGeom>
          <a:solidFill>
            <a:srgbClr val="CCCCCC"/>
          </a:solidFill>
        </p:spPr>
        <p:txBody>
          <a:bodyPr lIns="91425" tIns="91425" rIns="91425" bIns="91425" anchor="ctr" anchorCtr="0">
            <a:spAutoFit/>
          </a:bodyPr>
          <a:lstStyle/>
          <a:p>
            <a:pPr lvl="0" algn="ctr" rtl="0">
              <a:spcBef>
                <a:spcPts val="0"/>
              </a:spcBef>
              <a:buNone/>
            </a:pPr>
            <a:r>
              <a:rPr lang="en" sz="6000"/>
              <a:t>Rubric </a:t>
            </a:r>
          </a:p>
          <a:p>
            <a:pPr algn="ctr">
              <a:spcBef>
                <a:spcPts val="0"/>
              </a:spcBef>
              <a:buNone/>
            </a:pPr>
            <a:r>
              <a:rPr lang="en" sz="6000">
                <a:latin typeface="Indie Flower"/>
                <a:ea typeface="Indie Flower"/>
                <a:cs typeface="Indie Flower"/>
                <a:sym typeface="Indie Flower"/>
              </a:rPr>
              <a:t>criteria</a:t>
            </a:r>
            <a:r>
              <a:rPr lang="en" sz="6000"/>
              <a:t> explained:</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205974"/>
            <a:ext cx="8229600" cy="994200"/>
          </a:xfrm>
          <a:prstGeom prst="rect">
            <a:avLst/>
          </a:prstGeom>
        </p:spPr>
        <p:txBody>
          <a:bodyPr lIns="91425" tIns="91425" rIns="91425" bIns="91425" anchor="b" anchorCtr="0">
            <a:spAutoFit/>
          </a:bodyPr>
          <a:lstStyle/>
          <a:p>
            <a:pPr>
              <a:spcBef>
                <a:spcPts val="0"/>
              </a:spcBef>
              <a:buNone/>
            </a:pPr>
            <a:r>
              <a:rPr lang="en"/>
              <a:t>(1) </a:t>
            </a:r>
            <a:r>
              <a:rPr lang="en" sz="3000"/>
              <a:t>Include accurate and specific data that is clear about irrefutable evidence</a:t>
            </a:r>
          </a:p>
        </p:txBody>
      </p:sp>
      <p:sp>
        <p:nvSpPr>
          <p:cNvPr id="177" name="Shape 177"/>
          <p:cNvSpPr txBox="1">
            <a:spLocks noGrp="1"/>
          </p:cNvSpPr>
          <p:nvPr>
            <p:ph type="body" idx="1"/>
          </p:nvPr>
        </p:nvSpPr>
        <p:spPr>
          <a:xfrm>
            <a:off x="457200" y="1200150"/>
            <a:ext cx="4129500" cy="3725699"/>
          </a:xfrm>
          <a:prstGeom prst="rect">
            <a:avLst/>
          </a:prstGeom>
        </p:spPr>
        <p:txBody>
          <a:bodyPr lIns="91425" tIns="91425" rIns="91425" bIns="91425" anchor="t" anchorCtr="0">
            <a:spAutoFit/>
          </a:bodyPr>
          <a:lstStyle/>
          <a:p>
            <a:pPr marL="457200" lvl="0" indent="-419100">
              <a:spcBef>
                <a:spcPts val="0"/>
              </a:spcBef>
              <a:buClr>
                <a:schemeClr val="dk1"/>
              </a:buClr>
              <a:buSzPct val="100000"/>
              <a:buFont typeface="Arial"/>
              <a:buChar char="●"/>
            </a:pPr>
            <a:r>
              <a:rPr lang="en"/>
              <a:t>Example: </a:t>
            </a:r>
            <a:r>
              <a:rPr lang="en" i="1"/>
              <a:t>“Adding expert evidence, like data from research articles, will help make your argument much stronger.”</a:t>
            </a:r>
          </a:p>
        </p:txBody>
      </p:sp>
      <p:pic>
        <p:nvPicPr>
          <p:cNvPr id="178" name="Shape 178"/>
          <p:cNvPicPr preferRelativeResize="0"/>
          <p:nvPr/>
        </p:nvPicPr>
        <p:blipFill>
          <a:blip r:embed="rId3">
            <a:alphaModFix/>
          </a:blip>
          <a:stretch>
            <a:fillRect/>
          </a:stretch>
        </p:blipFill>
        <p:spPr>
          <a:xfrm>
            <a:off x="4838700" y="1329450"/>
            <a:ext cx="3848100" cy="3467100"/>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205974"/>
            <a:ext cx="8229600" cy="994200"/>
          </a:xfrm>
          <a:prstGeom prst="rect">
            <a:avLst/>
          </a:prstGeom>
        </p:spPr>
        <p:txBody>
          <a:bodyPr lIns="91425" tIns="91425" rIns="91425" bIns="91425" anchor="b" anchorCtr="0">
            <a:spAutoFit/>
          </a:bodyPr>
          <a:lstStyle/>
          <a:p>
            <a:pPr>
              <a:spcBef>
                <a:spcPts val="0"/>
              </a:spcBef>
              <a:buNone/>
            </a:pPr>
            <a:r>
              <a:rPr lang="en"/>
              <a:t>(2) Focus on the content rather than the person</a:t>
            </a:r>
          </a:p>
        </p:txBody>
      </p:sp>
      <p:pic>
        <p:nvPicPr>
          <p:cNvPr id="184" name="Shape 184"/>
          <p:cNvPicPr preferRelativeResize="0"/>
          <p:nvPr/>
        </p:nvPicPr>
        <p:blipFill>
          <a:blip r:embed="rId3">
            <a:alphaModFix/>
          </a:blip>
          <a:stretch>
            <a:fillRect/>
          </a:stretch>
        </p:blipFill>
        <p:spPr>
          <a:xfrm>
            <a:off x="577550" y="1383975"/>
            <a:ext cx="8109250" cy="3374317"/>
          </a:xfrm>
          <a:prstGeom prst="rect">
            <a:avLst/>
          </a:prstGeom>
          <a:noFill/>
          <a:ln>
            <a:noFill/>
          </a:ln>
        </p:spPr>
      </p:pic>
      <p:sp>
        <p:nvSpPr>
          <p:cNvPr id="185" name="Shape 185"/>
          <p:cNvSpPr/>
          <p:nvPr/>
        </p:nvSpPr>
        <p:spPr>
          <a:xfrm>
            <a:off x="1150200" y="2153100"/>
            <a:ext cx="639900" cy="429299"/>
          </a:xfrm>
          <a:prstGeom prst="roundRect">
            <a:avLst>
              <a:gd name="adj" fmla="val 16667"/>
            </a:avLst>
          </a:prstGeom>
          <a:noFill/>
          <a:ln w="28575" cap="flat">
            <a:solidFill>
              <a:srgbClr val="FF0000"/>
            </a:solidFill>
            <a:prstDash val="solid"/>
            <a:round/>
            <a:headEnd type="none" w="med" len="med"/>
            <a:tailEnd type="none" w="med" len="med"/>
          </a:ln>
        </p:spPr>
        <p:txBody>
          <a:bodyPr lIns="91425" tIns="91425" rIns="91425" bIns="91425" anchor="ctr" anchorCtr="0">
            <a:spAutoFit/>
          </a:bodyPr>
          <a:lstStyle/>
          <a:p>
            <a:pPr>
              <a:spcBef>
                <a:spcPts val="0"/>
              </a:spcBef>
              <a:buNone/>
            </a:pPr>
            <a:endParaRPr/>
          </a:p>
        </p:txBody>
      </p:sp>
      <p:sp>
        <p:nvSpPr>
          <p:cNvPr id="186" name="Shape 186"/>
          <p:cNvSpPr/>
          <p:nvPr/>
        </p:nvSpPr>
        <p:spPr>
          <a:xfrm>
            <a:off x="5208300" y="2153100"/>
            <a:ext cx="751800" cy="429299"/>
          </a:xfrm>
          <a:prstGeom prst="roundRect">
            <a:avLst>
              <a:gd name="adj" fmla="val 16667"/>
            </a:avLst>
          </a:prstGeom>
          <a:noFill/>
          <a:ln w="28575" cap="flat">
            <a:solidFill>
              <a:srgbClr val="FF0000"/>
            </a:solidFill>
            <a:prstDash val="solid"/>
            <a:round/>
            <a:headEnd type="none" w="med" len="med"/>
            <a:tailEnd type="none" w="med" len="med"/>
          </a:ln>
        </p:spPr>
        <p:txBody>
          <a:bodyPr lIns="91425" tIns="91425" rIns="91425" bIns="91425" anchor="ctr" anchorCtr="0">
            <a:spAutoFit/>
          </a:bodyPr>
          <a:lstStyle/>
          <a:p>
            <a:pPr>
              <a:spcBef>
                <a:spcPts val="0"/>
              </a:spcBef>
              <a:buNone/>
            </a:pPr>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05975"/>
            <a:ext cx="8229600" cy="994200"/>
          </a:xfrm>
          <a:prstGeom prst="rect">
            <a:avLst/>
          </a:prstGeom>
        </p:spPr>
        <p:txBody>
          <a:bodyPr lIns="91425" tIns="91425" rIns="91425" bIns="91425" anchor="b" anchorCtr="0">
            <a:spAutoFit/>
          </a:bodyPr>
          <a:lstStyle/>
          <a:p>
            <a:pPr>
              <a:spcBef>
                <a:spcPts val="0"/>
              </a:spcBef>
              <a:buNone/>
            </a:pPr>
            <a:r>
              <a:rPr lang="en"/>
              <a:t>(3) Comments should focus on description, not judgement</a:t>
            </a:r>
          </a:p>
        </p:txBody>
      </p:sp>
      <p:sp>
        <p:nvSpPr>
          <p:cNvPr id="192" name="Shape 192"/>
          <p:cNvSpPr txBox="1">
            <a:spLocks noGrp="1"/>
          </p:cNvSpPr>
          <p:nvPr>
            <p:ph type="body" idx="1"/>
          </p:nvPr>
        </p:nvSpPr>
        <p:spPr>
          <a:xfrm>
            <a:off x="457200" y="1200150"/>
            <a:ext cx="4666500" cy="3725699"/>
          </a:xfrm>
          <a:prstGeom prst="rect">
            <a:avLst/>
          </a:prstGeom>
        </p:spPr>
        <p:txBody>
          <a:bodyPr lIns="91425" tIns="91425" rIns="91425" bIns="91425" anchor="t" anchorCtr="0">
            <a:spAutoFit/>
          </a:bodyPr>
          <a:lstStyle/>
          <a:p>
            <a:pPr marL="457200" lvl="0" indent="-419100" rtl="0">
              <a:spcBef>
                <a:spcPts val="0"/>
              </a:spcBef>
              <a:buClr>
                <a:schemeClr val="dk1"/>
              </a:buClr>
              <a:buSzPct val="100000"/>
              <a:buFont typeface="Arial"/>
              <a:buChar char="●"/>
            </a:pPr>
            <a:r>
              <a:rPr lang="en"/>
              <a:t>Comments should be..</a:t>
            </a:r>
          </a:p>
          <a:p>
            <a:pPr marL="914400" lvl="1" indent="-381000" rtl="0">
              <a:spcBef>
                <a:spcPts val="0"/>
              </a:spcBef>
              <a:buClr>
                <a:schemeClr val="dk1"/>
              </a:buClr>
              <a:buSzPct val="80000"/>
              <a:buFont typeface="Courier New"/>
              <a:buChar char="o"/>
            </a:pPr>
            <a:r>
              <a:rPr lang="en"/>
              <a:t>Non-judgemental</a:t>
            </a:r>
          </a:p>
          <a:p>
            <a:pPr marL="914400" lvl="1" indent="-381000" rtl="0">
              <a:spcBef>
                <a:spcPts val="0"/>
              </a:spcBef>
              <a:buClr>
                <a:schemeClr val="dk1"/>
              </a:buClr>
              <a:buSzPct val="80000"/>
              <a:buFont typeface="Courier New"/>
              <a:buChar char="o"/>
            </a:pPr>
            <a:r>
              <a:rPr lang="en"/>
              <a:t>Descriptive</a:t>
            </a:r>
          </a:p>
          <a:p>
            <a:pPr marL="914400" lvl="1" indent="-381000" rtl="0">
              <a:spcBef>
                <a:spcPts val="0"/>
              </a:spcBef>
              <a:buClr>
                <a:schemeClr val="dk1"/>
              </a:buClr>
              <a:buSzPct val="80000"/>
              <a:buFont typeface="Courier New"/>
              <a:buChar char="o"/>
            </a:pPr>
            <a:r>
              <a:rPr lang="en"/>
              <a:t>Specific</a:t>
            </a:r>
          </a:p>
          <a:p>
            <a:pPr marL="457200" lvl="0" indent="-419100" rtl="0">
              <a:spcBef>
                <a:spcPts val="0"/>
              </a:spcBef>
              <a:buClr>
                <a:schemeClr val="dk1"/>
              </a:buClr>
              <a:buSzPct val="100000"/>
              <a:buFont typeface="Arial"/>
              <a:buChar char="●"/>
            </a:pPr>
            <a:r>
              <a:rPr lang="en"/>
              <a:t>Be honest, but respectful. Remember, the goal is to help the person improve.</a:t>
            </a:r>
          </a:p>
        </p:txBody>
      </p:sp>
      <p:pic>
        <p:nvPicPr>
          <p:cNvPr id="193" name="Shape 193"/>
          <p:cNvPicPr preferRelativeResize="0"/>
          <p:nvPr/>
        </p:nvPicPr>
        <p:blipFill>
          <a:blip r:embed="rId3">
            <a:alphaModFix/>
          </a:blip>
          <a:stretch>
            <a:fillRect/>
          </a:stretch>
        </p:blipFill>
        <p:spPr>
          <a:xfrm>
            <a:off x="5288750" y="1315887"/>
            <a:ext cx="3652375" cy="3494224"/>
          </a:xfrm>
          <a:prstGeom prst="rect">
            <a:avLst/>
          </a:prstGeom>
          <a:noFill/>
          <a:ln>
            <a:noFill/>
          </a:ln>
        </p:spPr>
      </p:pic>
      <p:sp>
        <p:nvSpPr>
          <p:cNvPr id="194" name="Shape 194"/>
          <p:cNvSpPr/>
          <p:nvPr/>
        </p:nvSpPr>
        <p:spPr>
          <a:xfrm rot="5400000">
            <a:off x="5254025" y="1282024"/>
            <a:ext cx="3686699" cy="3532500"/>
          </a:xfrm>
          <a:prstGeom prst="noSmoking">
            <a:avLst>
              <a:gd name="adj" fmla="val 18750"/>
            </a:avLst>
          </a:prstGeom>
          <a:solidFill>
            <a:srgbClr val="DA0002"/>
          </a:solidFill>
          <a:ln w="9525" cap="flat">
            <a:solidFill>
              <a:srgbClr val="DA0002"/>
            </a:solidFill>
            <a:prstDash val="solid"/>
            <a:round/>
            <a:headEnd type="none" w="med" len="med"/>
            <a:tailEnd type="none" w="med" len="med"/>
          </a:ln>
        </p:spPr>
        <p:txBody>
          <a:bodyPr lIns="91425" tIns="91425" rIns="91425" bIns="91425" anchor="ctr" anchorCtr="0">
            <a:spAutoFit/>
          </a:bodyPr>
          <a:lstStyle/>
          <a:p>
            <a:pPr>
              <a:spcBef>
                <a:spcPts val="0"/>
              </a:spcBef>
              <a:buNone/>
            </a:pPr>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57200" y="205974"/>
            <a:ext cx="8229600" cy="994200"/>
          </a:xfrm>
          <a:prstGeom prst="rect">
            <a:avLst/>
          </a:prstGeom>
        </p:spPr>
        <p:txBody>
          <a:bodyPr lIns="91425" tIns="91425" rIns="91425" bIns="91425" anchor="b" anchorCtr="0">
            <a:spAutoFit/>
          </a:bodyPr>
          <a:lstStyle/>
          <a:p>
            <a:pPr>
              <a:spcBef>
                <a:spcPts val="0"/>
              </a:spcBef>
              <a:buNone/>
            </a:pPr>
            <a:r>
              <a:rPr lang="en"/>
              <a:t>(4) </a:t>
            </a:r>
            <a:r>
              <a:rPr lang="en" sz="3300"/>
              <a:t>There should be a balance between positive and negative feedback</a:t>
            </a:r>
          </a:p>
        </p:txBody>
      </p:sp>
      <p:sp>
        <p:nvSpPr>
          <p:cNvPr id="200" name="Shape 200"/>
          <p:cNvSpPr txBox="1">
            <a:spLocks noGrp="1"/>
          </p:cNvSpPr>
          <p:nvPr>
            <p:ph type="body" idx="1"/>
          </p:nvPr>
        </p:nvSpPr>
        <p:spPr>
          <a:xfrm>
            <a:off x="457200" y="1200150"/>
            <a:ext cx="3978900" cy="3725699"/>
          </a:xfrm>
          <a:prstGeom prst="rect">
            <a:avLst/>
          </a:prstGeom>
        </p:spPr>
        <p:txBody>
          <a:bodyPr lIns="91425" tIns="91425" rIns="91425" bIns="91425" anchor="t" anchorCtr="0">
            <a:spAutoFit/>
          </a:bodyPr>
          <a:lstStyle/>
          <a:p>
            <a:pPr marL="457200" lvl="0" indent="-419100" rtl="0">
              <a:spcBef>
                <a:spcPts val="0"/>
              </a:spcBef>
              <a:buClr>
                <a:schemeClr val="dk1"/>
              </a:buClr>
              <a:buSzPct val="100000"/>
              <a:buFont typeface="Arial"/>
              <a:buChar char="●"/>
            </a:pPr>
            <a:r>
              <a:rPr lang="en"/>
              <a:t>One way to do this is to sandwich negative data between positive data</a:t>
            </a:r>
          </a:p>
          <a:p>
            <a:pPr marL="457200" lvl="0" indent="-419100">
              <a:spcBef>
                <a:spcPts val="0"/>
              </a:spcBef>
              <a:buClr>
                <a:schemeClr val="dk1"/>
              </a:buClr>
              <a:buSzPct val="100000"/>
              <a:buFont typeface="Arial"/>
              <a:buChar char="●"/>
            </a:pPr>
            <a:r>
              <a:rPr lang="en"/>
              <a:t>Knowing what to keep is important</a:t>
            </a:r>
          </a:p>
        </p:txBody>
      </p:sp>
      <p:pic>
        <p:nvPicPr>
          <p:cNvPr id="201" name="Shape 201"/>
          <p:cNvPicPr preferRelativeResize="0"/>
          <p:nvPr/>
        </p:nvPicPr>
        <p:blipFill>
          <a:blip r:embed="rId3">
            <a:alphaModFix/>
          </a:blip>
          <a:stretch>
            <a:fillRect/>
          </a:stretch>
        </p:blipFill>
        <p:spPr>
          <a:xfrm>
            <a:off x="4958825" y="1222425"/>
            <a:ext cx="3681149" cy="3681149"/>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178075" y="205975"/>
            <a:ext cx="8845499" cy="994200"/>
          </a:xfrm>
          <a:prstGeom prst="rect">
            <a:avLst/>
          </a:prstGeom>
        </p:spPr>
        <p:txBody>
          <a:bodyPr lIns="91425" tIns="91425" rIns="91425" bIns="91425" anchor="b" anchorCtr="0">
            <a:spAutoFit/>
          </a:bodyPr>
          <a:lstStyle/>
          <a:p>
            <a:pPr>
              <a:spcBef>
                <a:spcPts val="0"/>
              </a:spcBef>
              <a:buNone/>
            </a:pPr>
            <a:r>
              <a:rPr lang="en"/>
              <a:t>(5) </a:t>
            </a:r>
            <a:r>
              <a:rPr lang="en" sz="3000"/>
              <a:t>Positive feedback is attributed to internal causes and given in the second person</a:t>
            </a:r>
          </a:p>
        </p:txBody>
      </p:sp>
      <p:sp>
        <p:nvSpPr>
          <p:cNvPr id="207" name="Shape 207"/>
          <p:cNvSpPr txBox="1">
            <a:spLocks noGrp="1"/>
          </p:cNvSpPr>
          <p:nvPr>
            <p:ph type="body" idx="1"/>
          </p:nvPr>
        </p:nvSpPr>
        <p:spPr>
          <a:xfrm>
            <a:off x="457200" y="1200150"/>
            <a:ext cx="4129500" cy="2925000"/>
          </a:xfrm>
          <a:prstGeom prst="rect">
            <a:avLst/>
          </a:prstGeom>
        </p:spPr>
        <p:txBody>
          <a:bodyPr lIns="91425" tIns="91425" rIns="91425" bIns="91425" anchor="t" anchorCtr="0">
            <a:spAutoFit/>
          </a:bodyPr>
          <a:lstStyle/>
          <a:p>
            <a:pPr marL="457200" lvl="0" indent="-419100">
              <a:spcBef>
                <a:spcPts val="0"/>
              </a:spcBef>
              <a:buClr>
                <a:schemeClr val="dk1"/>
              </a:buClr>
              <a:buSzPct val="100000"/>
              <a:buFont typeface="Arial"/>
              <a:buChar char="●"/>
            </a:pPr>
            <a:r>
              <a:rPr lang="en"/>
              <a:t>Start sentences with, </a:t>
            </a:r>
            <a:r>
              <a:rPr lang="en" i="1"/>
              <a:t>“</a:t>
            </a:r>
            <a:r>
              <a:rPr lang="en" i="1">
                <a:solidFill>
                  <a:srgbClr val="DA0002"/>
                </a:solidFill>
              </a:rPr>
              <a:t>You</a:t>
            </a:r>
            <a:r>
              <a:rPr lang="en" i="1"/>
              <a:t>…” “</a:t>
            </a:r>
            <a:r>
              <a:rPr lang="en" i="1">
                <a:solidFill>
                  <a:srgbClr val="DA0002"/>
                </a:solidFill>
              </a:rPr>
              <a:t>You used</a:t>
            </a:r>
            <a:r>
              <a:rPr lang="en" i="1"/>
              <a:t> very supportive examples.”</a:t>
            </a:r>
          </a:p>
        </p:txBody>
      </p:sp>
      <p:pic>
        <p:nvPicPr>
          <p:cNvPr id="208" name="Shape 208"/>
          <p:cNvPicPr preferRelativeResize="0"/>
          <p:nvPr/>
        </p:nvPicPr>
        <p:blipFill>
          <a:blip r:embed="rId3">
            <a:alphaModFix/>
          </a:blip>
          <a:stretch>
            <a:fillRect/>
          </a:stretch>
        </p:blipFill>
        <p:spPr>
          <a:xfrm>
            <a:off x="5413000" y="1291075"/>
            <a:ext cx="3120899" cy="3543825"/>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457200" y="205974"/>
            <a:ext cx="8229600" cy="994200"/>
          </a:xfrm>
          <a:prstGeom prst="rect">
            <a:avLst/>
          </a:prstGeom>
        </p:spPr>
        <p:txBody>
          <a:bodyPr lIns="91425" tIns="91425" rIns="91425" bIns="91425" anchor="b" anchorCtr="0">
            <a:spAutoFit/>
          </a:bodyPr>
          <a:lstStyle/>
          <a:p>
            <a:pPr>
              <a:spcBef>
                <a:spcPts val="0"/>
              </a:spcBef>
              <a:buNone/>
            </a:pPr>
            <a:r>
              <a:rPr lang="en"/>
              <a:t>(6) </a:t>
            </a:r>
            <a:r>
              <a:rPr lang="en" sz="3200"/>
              <a:t>Negative feedback should be given in the first person (I), then the third (you)</a:t>
            </a:r>
          </a:p>
        </p:txBody>
      </p:sp>
      <p:sp>
        <p:nvSpPr>
          <p:cNvPr id="214" name="Shape 214"/>
          <p:cNvSpPr txBox="1">
            <a:spLocks noGrp="1"/>
          </p:cNvSpPr>
          <p:nvPr>
            <p:ph type="body" idx="1"/>
          </p:nvPr>
        </p:nvSpPr>
        <p:spPr>
          <a:xfrm>
            <a:off x="457200" y="1200150"/>
            <a:ext cx="4101300" cy="3725699"/>
          </a:xfrm>
          <a:prstGeom prst="rect">
            <a:avLst/>
          </a:prstGeom>
        </p:spPr>
        <p:txBody>
          <a:bodyPr lIns="91425" tIns="91425" rIns="91425" bIns="91425" anchor="t" anchorCtr="0">
            <a:spAutoFit/>
          </a:bodyPr>
          <a:lstStyle/>
          <a:p>
            <a:pPr marL="457200" lvl="0" indent="-419100">
              <a:spcBef>
                <a:spcPts val="0"/>
              </a:spcBef>
              <a:buClr>
                <a:schemeClr val="dk1"/>
              </a:buClr>
              <a:buSzPct val="100000"/>
              <a:buFont typeface="Arial"/>
              <a:buChar char="●"/>
            </a:pPr>
            <a:r>
              <a:rPr lang="en"/>
              <a:t>Start sentences with, </a:t>
            </a:r>
            <a:r>
              <a:rPr lang="en" i="1"/>
              <a:t>“</a:t>
            </a:r>
            <a:r>
              <a:rPr lang="en" i="1">
                <a:solidFill>
                  <a:srgbClr val="DA0002"/>
                </a:solidFill>
              </a:rPr>
              <a:t>I had a lot of questions</a:t>
            </a:r>
            <a:r>
              <a:rPr lang="en" i="1"/>
              <a:t> in the introduction,” “</a:t>
            </a:r>
            <a:r>
              <a:rPr lang="en" i="1">
                <a:solidFill>
                  <a:srgbClr val="DA0002"/>
                </a:solidFill>
              </a:rPr>
              <a:t>I was unsure</a:t>
            </a:r>
            <a:r>
              <a:rPr lang="en" i="1"/>
              <a:t> what was meant here because...”</a:t>
            </a:r>
          </a:p>
        </p:txBody>
      </p:sp>
      <p:pic>
        <p:nvPicPr>
          <p:cNvPr id="215" name="Shape 215"/>
          <p:cNvPicPr preferRelativeResize="0"/>
          <p:nvPr/>
        </p:nvPicPr>
        <p:blipFill>
          <a:blip r:embed="rId3">
            <a:alphaModFix/>
          </a:blip>
          <a:stretch>
            <a:fillRect/>
          </a:stretch>
        </p:blipFill>
        <p:spPr>
          <a:xfrm>
            <a:off x="4576500" y="1423474"/>
            <a:ext cx="4370424" cy="3279050"/>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457200" y="83975"/>
            <a:ext cx="8229600" cy="1116299"/>
          </a:xfrm>
          <a:prstGeom prst="rect">
            <a:avLst/>
          </a:prstGeom>
        </p:spPr>
        <p:txBody>
          <a:bodyPr lIns="91425" tIns="91425" rIns="91425" bIns="91425" anchor="b" anchorCtr="0">
            <a:spAutoFit/>
          </a:bodyPr>
          <a:lstStyle/>
          <a:p>
            <a:pPr>
              <a:spcBef>
                <a:spcPts val="0"/>
              </a:spcBef>
              <a:buNone/>
            </a:pPr>
            <a:r>
              <a:rPr lang="en"/>
              <a:t>(7) Offer specific suggestions that model appropriate behavior</a:t>
            </a:r>
          </a:p>
        </p:txBody>
      </p:sp>
      <p:sp>
        <p:nvSpPr>
          <p:cNvPr id="221" name="Shape 221"/>
          <p:cNvSpPr txBox="1">
            <a:spLocks noGrp="1"/>
          </p:cNvSpPr>
          <p:nvPr>
            <p:ph type="body" idx="1"/>
          </p:nvPr>
        </p:nvSpPr>
        <p:spPr>
          <a:xfrm>
            <a:off x="457200" y="1200150"/>
            <a:ext cx="4270799" cy="3725699"/>
          </a:xfrm>
          <a:prstGeom prst="rect">
            <a:avLst/>
          </a:prstGeom>
        </p:spPr>
        <p:txBody>
          <a:bodyPr lIns="91425" tIns="91425" rIns="91425" bIns="91425" anchor="t" anchorCtr="0">
            <a:spAutoFit/>
          </a:bodyPr>
          <a:lstStyle/>
          <a:p>
            <a:pPr marL="457200" lvl="0" indent="-419100" rtl="0">
              <a:spcBef>
                <a:spcPts val="0"/>
              </a:spcBef>
              <a:buClr>
                <a:schemeClr val="dk1"/>
              </a:buClr>
              <a:buSzPct val="100000"/>
              <a:buFont typeface="Arial"/>
              <a:buChar char="●"/>
            </a:pPr>
            <a:r>
              <a:rPr lang="en" i="1"/>
              <a:t>“This type of example might support your argument…”</a:t>
            </a:r>
          </a:p>
          <a:p>
            <a:pPr marL="457200" lvl="0" indent="-419100">
              <a:spcBef>
                <a:spcPts val="0"/>
              </a:spcBef>
              <a:buClr>
                <a:schemeClr val="dk1"/>
              </a:buClr>
              <a:buSzPct val="100000"/>
              <a:buFont typeface="Arial"/>
              <a:buChar char="●"/>
            </a:pPr>
            <a:r>
              <a:rPr lang="en" i="1"/>
              <a:t>“Have you considered introducing this concept first?”</a:t>
            </a:r>
          </a:p>
        </p:txBody>
      </p:sp>
      <p:pic>
        <p:nvPicPr>
          <p:cNvPr id="222" name="Shape 222"/>
          <p:cNvPicPr preferRelativeResize="0"/>
          <p:nvPr/>
        </p:nvPicPr>
        <p:blipFill>
          <a:blip r:embed="rId3">
            <a:alphaModFix/>
          </a:blip>
          <a:stretch>
            <a:fillRect/>
          </a:stretch>
        </p:blipFill>
        <p:spPr>
          <a:xfrm>
            <a:off x="4392625" y="1836562"/>
            <a:ext cx="4489849" cy="2999224"/>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457200" y="1799925"/>
            <a:ext cx="5289600" cy="2492960"/>
          </a:xfrm>
          <a:prstGeom prst="rect">
            <a:avLst/>
          </a:prstGeom>
        </p:spPr>
        <p:txBody>
          <a:bodyPr lIns="91425" tIns="91425" rIns="91425" bIns="91425" anchor="t" anchorCtr="0">
            <a:spAutoFit/>
          </a:bodyPr>
          <a:lstStyle/>
          <a:p>
            <a:pPr marL="457200" lvl="0" indent="-419100" rtl="0">
              <a:spcBef>
                <a:spcPts val="0"/>
              </a:spcBef>
              <a:buClr>
                <a:schemeClr val="dk1"/>
              </a:buClr>
              <a:buSzPct val="100000"/>
              <a:buFont typeface="Arial"/>
              <a:buChar char="●"/>
            </a:pPr>
            <a:r>
              <a:rPr lang="en" dirty="0"/>
              <a:t>Revise your </a:t>
            </a:r>
            <a:r>
              <a:rPr lang="en" dirty="0" smtClean="0"/>
              <a:t>previous feedback </a:t>
            </a:r>
            <a:r>
              <a:rPr lang="en" dirty="0"/>
              <a:t>for the email and offer constructive feedback using the rubric</a:t>
            </a:r>
          </a:p>
          <a:p>
            <a:pPr marL="457200" lvl="0" indent="-419100">
              <a:spcBef>
                <a:spcPts val="0"/>
              </a:spcBef>
              <a:buClr>
                <a:schemeClr val="dk1"/>
              </a:buClr>
              <a:buSzPct val="100000"/>
              <a:buFont typeface="Arial"/>
              <a:buChar char="●"/>
            </a:pPr>
            <a:r>
              <a:rPr lang="en" dirty="0"/>
              <a:t>You have 5 minutes</a:t>
            </a:r>
          </a:p>
        </p:txBody>
      </p:sp>
      <p:sp>
        <p:nvSpPr>
          <p:cNvPr id="228" name="Shape 228"/>
          <p:cNvSpPr txBox="1">
            <a:spLocks noGrp="1"/>
          </p:cNvSpPr>
          <p:nvPr>
            <p:ph type="title"/>
          </p:nvPr>
        </p:nvSpPr>
        <p:spPr>
          <a:xfrm>
            <a:off x="457200" y="205978"/>
            <a:ext cx="8229600" cy="857400"/>
          </a:xfrm>
          <a:prstGeom prst="rect">
            <a:avLst/>
          </a:prstGeom>
        </p:spPr>
        <p:txBody>
          <a:bodyPr lIns="91425" tIns="91425" rIns="91425" bIns="91425" anchor="b" anchorCtr="0">
            <a:spAutoFit/>
          </a:bodyPr>
          <a:lstStyle/>
          <a:p>
            <a:pPr>
              <a:spcBef>
                <a:spcPts val="0"/>
              </a:spcBef>
              <a:buNone/>
            </a:pPr>
            <a:r>
              <a:rPr lang="en"/>
              <a:t>Activity: Post-test</a:t>
            </a:r>
          </a:p>
        </p:txBody>
      </p:sp>
      <p:pic>
        <p:nvPicPr>
          <p:cNvPr id="229" name="Shape 229"/>
          <p:cNvPicPr preferRelativeResize="0"/>
          <p:nvPr/>
        </p:nvPicPr>
        <p:blipFill>
          <a:blip r:embed="rId3">
            <a:alphaModFix/>
          </a:blip>
          <a:stretch>
            <a:fillRect/>
          </a:stretch>
        </p:blipFill>
        <p:spPr>
          <a:xfrm>
            <a:off x="5746800" y="2315775"/>
            <a:ext cx="2983599" cy="2237699"/>
          </a:xfrm>
          <a:prstGeom prst="rect">
            <a:avLst/>
          </a:prstGeom>
          <a:noFill/>
          <a:ln>
            <a:noFill/>
          </a:ln>
        </p:spPr>
      </p:pic>
      <p:sp>
        <p:nvSpPr>
          <p:cNvPr id="230" name="Shape 230"/>
          <p:cNvSpPr txBox="1"/>
          <p:nvPr/>
        </p:nvSpPr>
        <p:spPr>
          <a:xfrm>
            <a:off x="457200" y="1274525"/>
            <a:ext cx="6954000" cy="830099"/>
          </a:xfrm>
          <a:prstGeom prst="rect">
            <a:avLst/>
          </a:prstGeom>
          <a:noFill/>
          <a:ln>
            <a:noFill/>
          </a:ln>
        </p:spPr>
        <p:txBody>
          <a:bodyPr lIns="91425" tIns="91425" rIns="91425" bIns="91425" anchor="ctr" anchorCtr="0">
            <a:spAutoFit/>
          </a:bodyPr>
          <a:lstStyle/>
          <a:p>
            <a:pPr marL="457200" lvl="0" indent="-419100" rtl="0">
              <a:spcBef>
                <a:spcPts val="0"/>
              </a:spcBef>
              <a:buClr>
                <a:srgbClr val="000000"/>
              </a:buClr>
              <a:buSzPct val="100000"/>
              <a:buFont typeface="Arial"/>
              <a:buChar char="●"/>
            </a:pPr>
            <a:r>
              <a:rPr lang="en" sz="3000">
                <a:solidFill>
                  <a:schemeClr val="dk1"/>
                </a:solidFill>
              </a:rPr>
              <a:t>Put your new knowledge to the test!</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05978"/>
            <a:ext cx="8229600" cy="857400"/>
          </a:xfrm>
          <a:prstGeom prst="rect">
            <a:avLst/>
          </a:prstGeom>
        </p:spPr>
        <p:txBody>
          <a:bodyPr lIns="91425" tIns="91425" rIns="91425" bIns="91425" anchor="b" anchorCtr="0">
            <a:spAutoFit/>
          </a:bodyPr>
          <a:lstStyle/>
          <a:p>
            <a:pPr>
              <a:spcBef>
                <a:spcPts val="0"/>
              </a:spcBef>
              <a:buNone/>
            </a:pPr>
            <a:r>
              <a:rPr lang="en"/>
              <a:t>Learning Outcomes</a:t>
            </a:r>
          </a:p>
        </p:txBody>
      </p:sp>
      <p:sp>
        <p:nvSpPr>
          <p:cNvPr id="47" name="Shape 47"/>
          <p:cNvSpPr txBox="1">
            <a:spLocks noGrp="1"/>
          </p:cNvSpPr>
          <p:nvPr>
            <p:ph type="body" idx="1"/>
          </p:nvPr>
        </p:nvSpPr>
        <p:spPr>
          <a:xfrm>
            <a:off x="457200" y="1200150"/>
            <a:ext cx="5490599" cy="3725699"/>
          </a:xfrm>
          <a:prstGeom prst="rect">
            <a:avLst/>
          </a:prstGeom>
        </p:spPr>
        <p:txBody>
          <a:bodyPr lIns="91425" tIns="91425" rIns="91425" bIns="91425" anchor="t" anchorCtr="0">
            <a:spAutoFit/>
          </a:bodyPr>
          <a:lstStyle/>
          <a:p>
            <a:pPr marL="457200" lvl="0" indent="-419100" rtl="0">
              <a:spcBef>
                <a:spcPts val="0"/>
              </a:spcBef>
              <a:buClr>
                <a:schemeClr val="dk1"/>
              </a:buClr>
              <a:buSzPct val="100000"/>
              <a:buFont typeface="Arial"/>
              <a:buChar char="●"/>
            </a:pPr>
            <a:r>
              <a:rPr lang="en"/>
              <a:t>By the end of this workshop, you will be able to:</a:t>
            </a:r>
          </a:p>
          <a:p>
            <a:pPr marL="914400" lvl="1" indent="-406400" rtl="0">
              <a:spcBef>
                <a:spcPts val="0"/>
              </a:spcBef>
              <a:buClr>
                <a:schemeClr val="dk1"/>
              </a:buClr>
              <a:buSzPct val="100000"/>
              <a:buFont typeface="Courier New"/>
              <a:buChar char="o"/>
            </a:pPr>
            <a:r>
              <a:rPr lang="en" sz="2800"/>
              <a:t>give valuable feedback</a:t>
            </a:r>
          </a:p>
          <a:p>
            <a:pPr marL="914400" lvl="1" indent="-406400">
              <a:spcBef>
                <a:spcPts val="0"/>
              </a:spcBef>
              <a:buClr>
                <a:schemeClr val="dk1"/>
              </a:buClr>
              <a:buSzPct val="100000"/>
              <a:buFont typeface="Courier New"/>
              <a:buChar char="o"/>
            </a:pPr>
            <a:r>
              <a:rPr lang="en" sz="2800"/>
              <a:t>identify methods of giving feedback</a:t>
            </a:r>
          </a:p>
        </p:txBody>
      </p:sp>
      <p:pic>
        <p:nvPicPr>
          <p:cNvPr id="48" name="Shape 48"/>
          <p:cNvPicPr preferRelativeResize="0"/>
          <p:nvPr/>
        </p:nvPicPr>
        <p:blipFill rotWithShape="1">
          <a:blip r:embed="rId3">
            <a:alphaModFix/>
          </a:blip>
          <a:srcRect l="18103" t="4388" r="16635"/>
          <a:stretch/>
        </p:blipFill>
        <p:spPr>
          <a:xfrm>
            <a:off x="6058800" y="1806300"/>
            <a:ext cx="2579400" cy="2522349"/>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457200" y="205978"/>
            <a:ext cx="8229600" cy="857400"/>
          </a:xfrm>
          <a:prstGeom prst="rect">
            <a:avLst/>
          </a:prstGeom>
        </p:spPr>
        <p:txBody>
          <a:bodyPr lIns="91425" tIns="91425" rIns="91425" bIns="91425" anchor="b" anchorCtr="0">
            <a:spAutoFit/>
          </a:bodyPr>
          <a:lstStyle/>
          <a:p>
            <a:pPr>
              <a:spcBef>
                <a:spcPts val="0"/>
              </a:spcBef>
              <a:buNone/>
            </a:pPr>
            <a:r>
              <a:rPr lang="en"/>
              <a:t>Share Feedback Examples</a:t>
            </a:r>
          </a:p>
        </p:txBody>
      </p:sp>
      <p:sp>
        <p:nvSpPr>
          <p:cNvPr id="236" name="Shape 236"/>
          <p:cNvSpPr txBox="1">
            <a:spLocks noGrp="1"/>
          </p:cNvSpPr>
          <p:nvPr>
            <p:ph type="body" idx="1"/>
          </p:nvPr>
        </p:nvSpPr>
        <p:spPr>
          <a:xfrm>
            <a:off x="457200" y="1200150"/>
            <a:ext cx="8229600" cy="3725699"/>
          </a:xfrm>
          <a:prstGeom prst="rect">
            <a:avLst/>
          </a:prstGeom>
        </p:spPr>
        <p:txBody>
          <a:bodyPr lIns="91425" tIns="91425" rIns="91425" bIns="91425" anchor="t" anchorCtr="0">
            <a:spAutoFit/>
          </a:bodyPr>
          <a:lstStyle/>
          <a:p>
            <a:pPr>
              <a:spcBef>
                <a:spcPts val="0"/>
              </a:spcBef>
              <a:buNone/>
            </a:pPr>
            <a:endParaRPr/>
          </a:p>
        </p:txBody>
      </p:sp>
      <p:pic>
        <p:nvPicPr>
          <p:cNvPr id="237" name="Shape 237"/>
          <p:cNvPicPr preferRelativeResize="0"/>
          <p:nvPr/>
        </p:nvPicPr>
        <p:blipFill>
          <a:blip r:embed="rId3">
            <a:alphaModFix/>
          </a:blip>
          <a:stretch>
            <a:fillRect/>
          </a:stretch>
        </p:blipFill>
        <p:spPr>
          <a:xfrm>
            <a:off x="0" y="0"/>
            <a:ext cx="9144000" cy="5143500"/>
          </a:xfrm>
          <a:prstGeom prst="rect">
            <a:avLst/>
          </a:prstGeom>
          <a:noFill/>
          <a:ln>
            <a:noFill/>
          </a:ln>
        </p:spPr>
      </p:pic>
      <p:sp>
        <p:nvSpPr>
          <p:cNvPr id="238" name="Shape 238"/>
          <p:cNvSpPr/>
          <p:nvPr/>
        </p:nvSpPr>
        <p:spPr>
          <a:xfrm>
            <a:off x="3083100" y="1894975"/>
            <a:ext cx="3083099" cy="1353600"/>
          </a:xfrm>
          <a:prstGeom prst="doubleWave">
            <a:avLst>
              <a:gd name="adj1" fmla="val 6250"/>
              <a:gd name="adj2" fmla="val 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spAutoFit/>
          </a:bodyPr>
          <a:lstStyle/>
          <a:p>
            <a:pPr algn="ctr">
              <a:spcBef>
                <a:spcPts val="0"/>
              </a:spcBef>
              <a:buNone/>
            </a:pPr>
            <a:r>
              <a:rPr lang="en" sz="4800" b="1">
                <a:solidFill>
                  <a:srgbClr val="FF0000"/>
                </a:solidFill>
                <a:latin typeface="Indie Flower"/>
                <a:ea typeface="Indie Flower"/>
                <a:cs typeface="Indie Flower"/>
                <a:sym typeface="Indie Flower"/>
              </a:rPr>
              <a:t>Share</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Shape 243"/>
          <p:cNvPicPr preferRelativeResize="0"/>
          <p:nvPr/>
        </p:nvPicPr>
        <p:blipFill>
          <a:blip r:embed="rId3">
            <a:alphaModFix/>
          </a:blip>
          <a:stretch>
            <a:fillRect/>
          </a:stretch>
        </p:blipFill>
        <p:spPr>
          <a:xfrm>
            <a:off x="0" y="0"/>
            <a:ext cx="9143999" cy="5143499"/>
          </a:xfrm>
          <a:prstGeom prst="rect">
            <a:avLst/>
          </a:prstGeom>
          <a:noFill/>
          <a:ln>
            <a:noFill/>
          </a:ln>
        </p:spPr>
      </p:pic>
      <p:sp>
        <p:nvSpPr>
          <p:cNvPr id="244" name="Shape 244"/>
          <p:cNvSpPr txBox="1">
            <a:spLocks noGrp="1"/>
          </p:cNvSpPr>
          <p:nvPr>
            <p:ph type="title"/>
          </p:nvPr>
        </p:nvSpPr>
        <p:spPr>
          <a:xfrm>
            <a:off x="453600" y="493575"/>
            <a:ext cx="8236799" cy="1780500"/>
          </a:xfrm>
          <a:prstGeom prst="rect">
            <a:avLst/>
          </a:prstGeom>
          <a:solidFill>
            <a:srgbClr val="D9D9D9"/>
          </a:solidFill>
        </p:spPr>
        <p:txBody>
          <a:bodyPr lIns="91425" tIns="91425" rIns="91425" bIns="91425" anchor="b" anchorCtr="0">
            <a:spAutoFit/>
          </a:bodyPr>
          <a:lstStyle/>
          <a:p>
            <a:pPr algn="ctr">
              <a:spcBef>
                <a:spcPts val="0"/>
              </a:spcBef>
              <a:buNone/>
            </a:pPr>
            <a:r>
              <a:rPr lang="en" sz="9600">
                <a:latin typeface="Indie Flower"/>
                <a:ea typeface="Indie Flower"/>
                <a:cs typeface="Indie Flower"/>
                <a:sym typeface="Indie Flower"/>
              </a:rPr>
              <a:t>Thank You!</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05978"/>
            <a:ext cx="8229600" cy="857400"/>
          </a:xfrm>
          <a:prstGeom prst="rect">
            <a:avLst/>
          </a:prstGeom>
        </p:spPr>
        <p:txBody>
          <a:bodyPr lIns="91425" tIns="91425" rIns="91425" bIns="91425" anchor="b" anchorCtr="0">
            <a:spAutoFit/>
          </a:bodyPr>
          <a:lstStyle/>
          <a:p>
            <a:pPr>
              <a:spcBef>
                <a:spcPts val="0"/>
              </a:spcBef>
              <a:buNone/>
            </a:pPr>
            <a:r>
              <a:rPr lang="en"/>
              <a:t>Activity: Pre-test</a:t>
            </a:r>
          </a:p>
        </p:txBody>
      </p:sp>
      <p:sp>
        <p:nvSpPr>
          <p:cNvPr id="54" name="Shape 54"/>
          <p:cNvSpPr txBox="1">
            <a:spLocks noGrp="1"/>
          </p:cNvSpPr>
          <p:nvPr>
            <p:ph type="body" idx="1"/>
          </p:nvPr>
        </p:nvSpPr>
        <p:spPr>
          <a:xfrm>
            <a:off x="457200" y="1200150"/>
            <a:ext cx="5393399" cy="3725699"/>
          </a:xfrm>
          <a:prstGeom prst="rect">
            <a:avLst/>
          </a:prstGeom>
        </p:spPr>
        <p:txBody>
          <a:bodyPr lIns="91425" tIns="91425" rIns="91425" bIns="91425" anchor="t" anchorCtr="0">
            <a:spAutoFit/>
          </a:bodyPr>
          <a:lstStyle/>
          <a:p>
            <a:pPr marL="457200" lvl="0" indent="-419100" rtl="0">
              <a:spcBef>
                <a:spcPts val="0"/>
              </a:spcBef>
              <a:buClr>
                <a:schemeClr val="dk1"/>
              </a:buClr>
              <a:buSzPct val="100000"/>
              <a:buFont typeface="Arial"/>
              <a:buChar char="●"/>
            </a:pPr>
            <a:r>
              <a:rPr lang="en"/>
              <a:t>Please offer feedback to your “roommate” on their email. </a:t>
            </a:r>
          </a:p>
          <a:p>
            <a:pPr marL="457200" lvl="0" indent="-419100" rtl="0">
              <a:spcBef>
                <a:spcPts val="0"/>
              </a:spcBef>
              <a:buClr>
                <a:schemeClr val="dk1"/>
              </a:buClr>
              <a:buSzPct val="100000"/>
              <a:buFont typeface="Arial"/>
              <a:buChar char="●"/>
            </a:pPr>
            <a:r>
              <a:rPr lang="en"/>
              <a:t>You have 3 minutes.</a:t>
            </a:r>
          </a:p>
          <a:p>
            <a:pPr marL="457200" lvl="0" indent="-419100">
              <a:spcBef>
                <a:spcPts val="0"/>
              </a:spcBef>
              <a:buClr>
                <a:schemeClr val="dk1"/>
              </a:buClr>
              <a:buSzPct val="100000"/>
              <a:buFont typeface="Arial"/>
              <a:buChar char="●"/>
            </a:pPr>
            <a:r>
              <a:rPr lang="en"/>
              <a:t>Use only the left “pre-test” column.</a:t>
            </a:r>
          </a:p>
        </p:txBody>
      </p:sp>
      <p:pic>
        <p:nvPicPr>
          <p:cNvPr id="55" name="Shape 55"/>
          <p:cNvPicPr preferRelativeResize="0"/>
          <p:nvPr/>
        </p:nvPicPr>
        <p:blipFill>
          <a:blip r:embed="rId3">
            <a:alphaModFix/>
          </a:blip>
          <a:stretch>
            <a:fillRect/>
          </a:stretch>
        </p:blipFill>
        <p:spPr>
          <a:xfrm>
            <a:off x="5897850" y="1318275"/>
            <a:ext cx="2788950" cy="3489450"/>
          </a:xfrm>
          <a:prstGeom prst="rect">
            <a:avLst/>
          </a:prstGeom>
          <a:noFill/>
          <a:ln w="38100" cap="flat">
            <a:solidFill>
              <a:srgbClr val="0000FF"/>
            </a:solidFill>
            <a:prstDash val="solid"/>
            <a:round/>
            <a:headEnd type="none" w="med" len="med"/>
            <a:tailEnd type="none" w="med" len="med"/>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130100"/>
            <a:ext cx="8229600" cy="1070100"/>
          </a:xfrm>
          <a:prstGeom prst="rect">
            <a:avLst/>
          </a:prstGeom>
        </p:spPr>
        <p:txBody>
          <a:bodyPr lIns="91425" tIns="91425" rIns="91425" bIns="91425" anchor="b" anchorCtr="0">
            <a:spAutoFit/>
          </a:bodyPr>
          <a:lstStyle/>
          <a:p>
            <a:pPr>
              <a:spcBef>
                <a:spcPts val="0"/>
              </a:spcBef>
              <a:buNone/>
            </a:pPr>
            <a:r>
              <a:rPr lang="en"/>
              <a:t>What are some situations when constructive feedback is necessary?</a:t>
            </a:r>
          </a:p>
        </p:txBody>
      </p:sp>
      <p:sp>
        <p:nvSpPr>
          <p:cNvPr id="61" name="Shape 61"/>
          <p:cNvSpPr txBox="1">
            <a:spLocks noGrp="1"/>
          </p:cNvSpPr>
          <p:nvPr>
            <p:ph type="body" idx="1"/>
          </p:nvPr>
        </p:nvSpPr>
        <p:spPr>
          <a:xfrm>
            <a:off x="457200" y="1200150"/>
            <a:ext cx="8229600" cy="3725699"/>
          </a:xfrm>
          <a:prstGeom prst="rect">
            <a:avLst/>
          </a:prstGeom>
        </p:spPr>
        <p:txBody>
          <a:bodyPr lIns="91425" tIns="91425" rIns="91425" bIns="91425" anchor="t" anchorCtr="0">
            <a:spAutoFit/>
          </a:bodyPr>
          <a:lstStyle/>
          <a:p>
            <a:pPr marL="457200" lvl="0" indent="-406400" rtl="0">
              <a:spcBef>
                <a:spcPts val="0"/>
              </a:spcBef>
              <a:buClr>
                <a:schemeClr val="dk1"/>
              </a:buClr>
              <a:buSzPct val="100000"/>
              <a:buFont typeface="Arial"/>
              <a:buChar char="●"/>
            </a:pPr>
            <a:r>
              <a:rPr lang="en" sz="2800"/>
              <a:t>Someone asks your opinion about how they are doing</a:t>
            </a:r>
          </a:p>
          <a:p>
            <a:pPr marL="914400" lvl="1" indent="-381000" rtl="0">
              <a:spcBef>
                <a:spcPts val="0"/>
              </a:spcBef>
              <a:buClr>
                <a:srgbClr val="DA0002"/>
              </a:buClr>
              <a:buSzPct val="80000"/>
              <a:buFont typeface="Courier New"/>
              <a:buChar char="o"/>
            </a:pPr>
            <a:r>
              <a:rPr lang="en">
                <a:solidFill>
                  <a:srgbClr val="DA0002"/>
                </a:solidFill>
              </a:rPr>
              <a:t>Peer reviews</a:t>
            </a:r>
          </a:p>
          <a:p>
            <a:pPr marL="457200" lvl="0" indent="-406400" rtl="0">
              <a:spcBef>
                <a:spcPts val="0"/>
              </a:spcBef>
              <a:buClr>
                <a:schemeClr val="dk1"/>
              </a:buClr>
              <a:buSzPct val="100000"/>
              <a:buFont typeface="Arial"/>
              <a:buChar char="●"/>
            </a:pPr>
            <a:r>
              <a:rPr lang="en" sz="2800"/>
              <a:t>Ongoing performance discussions</a:t>
            </a:r>
          </a:p>
          <a:p>
            <a:pPr marL="914400" lvl="1" indent="-381000" rtl="0">
              <a:spcBef>
                <a:spcPts val="0"/>
              </a:spcBef>
              <a:buClr>
                <a:srgbClr val="DA0002"/>
              </a:buClr>
              <a:buSzPct val="80000"/>
              <a:buFont typeface="Courier New"/>
              <a:buChar char="o"/>
            </a:pPr>
            <a:r>
              <a:rPr lang="en">
                <a:solidFill>
                  <a:srgbClr val="DA0002"/>
                </a:solidFill>
              </a:rPr>
              <a:t>Course evaluations</a:t>
            </a:r>
          </a:p>
          <a:p>
            <a:pPr marL="457200" lvl="0" indent="-406400" rtl="0">
              <a:spcBef>
                <a:spcPts val="0"/>
              </a:spcBef>
              <a:buClr>
                <a:schemeClr val="dk1"/>
              </a:buClr>
              <a:buSzPct val="100000"/>
              <a:buFont typeface="Arial"/>
              <a:buChar char="●"/>
            </a:pPr>
            <a:r>
              <a:rPr lang="en" sz="2800"/>
              <a:t>Providing specific performance pointers</a:t>
            </a:r>
          </a:p>
          <a:p>
            <a:pPr marL="914400" lvl="1" indent="-381000" rtl="0">
              <a:spcBef>
                <a:spcPts val="0"/>
              </a:spcBef>
              <a:buClr>
                <a:srgbClr val="DA0002"/>
              </a:buClr>
              <a:buSzPct val="80000"/>
              <a:buFont typeface="Courier New"/>
              <a:buChar char="o"/>
            </a:pPr>
            <a:r>
              <a:rPr lang="en">
                <a:solidFill>
                  <a:srgbClr val="DA0002"/>
                </a:solidFill>
              </a:rPr>
              <a:t>Group work feedback</a:t>
            </a:r>
          </a:p>
          <a:p>
            <a:pPr marL="457200" lvl="0" indent="-406400" rtl="0">
              <a:spcBef>
                <a:spcPts val="0"/>
              </a:spcBef>
              <a:buClr>
                <a:schemeClr val="dk1"/>
              </a:buClr>
              <a:buSzPct val="100000"/>
              <a:buFont typeface="Arial"/>
              <a:buChar char="●"/>
            </a:pPr>
            <a:r>
              <a:rPr lang="en" sz="2800"/>
              <a:t>Concern about a peer’s work habits</a:t>
            </a:r>
          </a:p>
          <a:p>
            <a:pPr marL="914400" lvl="1" indent="-381000">
              <a:spcBef>
                <a:spcPts val="0"/>
              </a:spcBef>
              <a:buClr>
                <a:srgbClr val="DA0002"/>
              </a:buClr>
              <a:buSzPct val="80000"/>
              <a:buFont typeface="Courier New"/>
              <a:buChar char="o"/>
            </a:pPr>
            <a:r>
              <a:rPr lang="en">
                <a:solidFill>
                  <a:srgbClr val="DA0002"/>
                </a:solidFill>
              </a:rPr>
              <a:t>Peer conversation</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Shape 66"/>
          <p:cNvPicPr preferRelativeResize="0"/>
          <p:nvPr/>
        </p:nvPicPr>
        <p:blipFill>
          <a:blip r:embed="rId3">
            <a:alphaModFix/>
          </a:blip>
          <a:stretch>
            <a:fillRect/>
          </a:stretch>
        </p:blipFill>
        <p:spPr>
          <a:xfrm rot="-905986">
            <a:off x="6427722" y="3273815"/>
            <a:ext cx="2005853" cy="1504369"/>
          </a:xfrm>
          <a:prstGeom prst="rect">
            <a:avLst/>
          </a:prstGeom>
          <a:noFill/>
          <a:ln>
            <a:noFill/>
          </a:ln>
        </p:spPr>
      </p:pic>
      <p:sp>
        <p:nvSpPr>
          <p:cNvPr id="67" name="Shape 67"/>
          <p:cNvSpPr txBox="1">
            <a:spLocks noGrp="1"/>
          </p:cNvSpPr>
          <p:nvPr>
            <p:ph type="title"/>
          </p:nvPr>
        </p:nvSpPr>
        <p:spPr>
          <a:xfrm>
            <a:off x="457200" y="205978"/>
            <a:ext cx="8229600" cy="857400"/>
          </a:xfrm>
          <a:prstGeom prst="rect">
            <a:avLst/>
          </a:prstGeom>
        </p:spPr>
        <p:txBody>
          <a:bodyPr lIns="91425" tIns="91425" rIns="91425" bIns="91425" anchor="b" anchorCtr="0">
            <a:spAutoFit/>
          </a:bodyPr>
          <a:lstStyle/>
          <a:p>
            <a:pPr>
              <a:spcBef>
                <a:spcPts val="0"/>
              </a:spcBef>
              <a:buNone/>
            </a:pPr>
            <a:r>
              <a:rPr lang="en"/>
              <a:t>Thanks for completing</a:t>
            </a:r>
          </a:p>
        </p:txBody>
      </p:sp>
      <p:sp>
        <p:nvSpPr>
          <p:cNvPr id="68" name="Shape 68"/>
          <p:cNvSpPr txBox="1">
            <a:spLocks noGrp="1"/>
          </p:cNvSpPr>
          <p:nvPr>
            <p:ph type="body" idx="1"/>
          </p:nvPr>
        </p:nvSpPr>
        <p:spPr>
          <a:xfrm>
            <a:off x="457200" y="1200150"/>
            <a:ext cx="6106799" cy="2959500"/>
          </a:xfrm>
          <a:prstGeom prst="rect">
            <a:avLst/>
          </a:prstGeom>
        </p:spPr>
        <p:txBody>
          <a:bodyPr lIns="91425" tIns="91425" rIns="91425" bIns="91425" anchor="t" anchorCtr="0">
            <a:spAutoFit/>
          </a:bodyPr>
          <a:lstStyle/>
          <a:p>
            <a:pPr marL="457200" lvl="0" indent="-419100" rtl="0">
              <a:spcBef>
                <a:spcPts val="0"/>
              </a:spcBef>
              <a:buClr>
                <a:schemeClr val="dk1"/>
              </a:buClr>
              <a:buSzPct val="100000"/>
              <a:buFont typeface="Arial"/>
              <a:buChar char="●"/>
            </a:pPr>
            <a:r>
              <a:rPr lang="en"/>
              <a:t>We need to ensure feedback is valuable and helpful so we can get the message to the friend, instructor, or classmate</a:t>
            </a:r>
          </a:p>
          <a:p>
            <a:pPr marL="457200" lvl="0" indent="-419100">
              <a:spcBef>
                <a:spcPts val="0"/>
              </a:spcBef>
              <a:buClr>
                <a:schemeClr val="dk1"/>
              </a:buClr>
              <a:buSzPct val="100000"/>
              <a:buFont typeface="Arial"/>
              <a:buChar char="●"/>
            </a:pPr>
            <a:r>
              <a:rPr lang="en"/>
              <a:t>Too often we get feedback that is non-constructive</a:t>
            </a:r>
          </a:p>
        </p:txBody>
      </p:sp>
      <p:pic>
        <p:nvPicPr>
          <p:cNvPr id="69" name="Shape 69"/>
          <p:cNvPicPr preferRelativeResize="0"/>
          <p:nvPr/>
        </p:nvPicPr>
        <p:blipFill>
          <a:blip r:embed="rId4">
            <a:alphaModFix/>
          </a:blip>
          <a:stretch>
            <a:fillRect/>
          </a:stretch>
        </p:blipFill>
        <p:spPr>
          <a:xfrm rot="1806000">
            <a:off x="7081374" y="1576075"/>
            <a:ext cx="1743075" cy="174307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Shape 74"/>
          <p:cNvPicPr preferRelativeResize="0"/>
          <p:nvPr/>
        </p:nvPicPr>
        <p:blipFill>
          <a:blip r:embed="rId3">
            <a:alphaModFix/>
          </a:blip>
          <a:stretch>
            <a:fillRect/>
          </a:stretch>
        </p:blipFill>
        <p:spPr>
          <a:xfrm>
            <a:off x="0" y="0"/>
            <a:ext cx="9204774" cy="5143502"/>
          </a:xfrm>
          <a:prstGeom prst="rect">
            <a:avLst/>
          </a:prstGeom>
          <a:noFill/>
          <a:ln>
            <a:noFill/>
          </a:ln>
        </p:spPr>
      </p:pic>
      <p:sp>
        <p:nvSpPr>
          <p:cNvPr id="75" name="Shape 75"/>
          <p:cNvSpPr txBox="1">
            <a:spLocks noGrp="1"/>
          </p:cNvSpPr>
          <p:nvPr>
            <p:ph type="title"/>
          </p:nvPr>
        </p:nvSpPr>
        <p:spPr>
          <a:xfrm>
            <a:off x="457200" y="205978"/>
            <a:ext cx="8229600" cy="857400"/>
          </a:xfrm>
          <a:prstGeom prst="rect">
            <a:avLst/>
          </a:prstGeom>
        </p:spPr>
        <p:txBody>
          <a:bodyPr lIns="91425" tIns="91425" rIns="91425" bIns="91425" anchor="b" anchorCtr="0">
            <a:spAutoFit/>
          </a:bodyPr>
          <a:lstStyle/>
          <a:p>
            <a:pPr rtl="0">
              <a:spcBef>
                <a:spcPts val="0"/>
              </a:spcBef>
              <a:buNone/>
            </a:pPr>
            <a:endParaRPr/>
          </a:p>
          <a:p>
            <a:pPr>
              <a:spcBef>
                <a:spcPts val="0"/>
              </a:spcBef>
              <a:buNone/>
            </a:pPr>
            <a:r>
              <a:rPr lang="en"/>
              <a:t>For example</a:t>
            </a:r>
          </a:p>
        </p:txBody>
      </p:sp>
      <p:sp>
        <p:nvSpPr>
          <p:cNvPr id="76" name="Shape 76"/>
          <p:cNvSpPr txBox="1">
            <a:spLocks noGrp="1"/>
          </p:cNvSpPr>
          <p:nvPr>
            <p:ph type="body" idx="1"/>
          </p:nvPr>
        </p:nvSpPr>
        <p:spPr>
          <a:xfrm>
            <a:off x="536700" y="1189225"/>
            <a:ext cx="8070600" cy="1004699"/>
          </a:xfrm>
          <a:prstGeom prst="rect">
            <a:avLst/>
          </a:prstGeom>
        </p:spPr>
        <p:txBody>
          <a:bodyPr lIns="91425" tIns="91425" rIns="91425" bIns="91425" anchor="t" anchorCtr="0">
            <a:spAutoFit/>
          </a:bodyPr>
          <a:lstStyle/>
          <a:p>
            <a:pPr algn="ctr">
              <a:spcBef>
                <a:spcPts val="0"/>
              </a:spcBef>
              <a:buNone/>
            </a:pPr>
            <a:r>
              <a:rPr lang="en" sz="6000">
                <a:latin typeface="Indie Flower"/>
                <a:ea typeface="Indie Flower"/>
                <a:cs typeface="Indie Flower"/>
                <a:sym typeface="Indie Flower"/>
              </a:rPr>
              <a:t>“This class is too early.”</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205978"/>
            <a:ext cx="8229600" cy="857400"/>
          </a:xfrm>
          <a:prstGeom prst="rect">
            <a:avLst/>
          </a:prstGeom>
        </p:spPr>
        <p:txBody>
          <a:bodyPr lIns="91425" tIns="91425" rIns="91425" bIns="91425" anchor="b" anchorCtr="0">
            <a:spAutoFit/>
          </a:bodyPr>
          <a:lstStyle/>
          <a:p>
            <a:pPr>
              <a:spcBef>
                <a:spcPts val="0"/>
              </a:spcBef>
              <a:buNone/>
            </a:pPr>
            <a:r>
              <a:rPr lang="en"/>
              <a:t>An early class can be an issue but...</a:t>
            </a:r>
          </a:p>
        </p:txBody>
      </p:sp>
      <p:sp>
        <p:nvSpPr>
          <p:cNvPr id="82" name="Shape 82"/>
          <p:cNvSpPr txBox="1">
            <a:spLocks noGrp="1"/>
          </p:cNvSpPr>
          <p:nvPr>
            <p:ph type="body" idx="1"/>
          </p:nvPr>
        </p:nvSpPr>
        <p:spPr>
          <a:xfrm>
            <a:off x="457200" y="1333500"/>
            <a:ext cx="5048100" cy="3592499"/>
          </a:xfrm>
          <a:prstGeom prst="rect">
            <a:avLst/>
          </a:prstGeom>
        </p:spPr>
        <p:txBody>
          <a:bodyPr lIns="91425" tIns="91425" rIns="91425" bIns="91425" anchor="t" anchorCtr="0">
            <a:spAutoFit/>
          </a:bodyPr>
          <a:lstStyle/>
          <a:p>
            <a:pPr marL="457200" lvl="0" indent="-419100" rtl="0">
              <a:lnSpc>
                <a:spcPct val="100000"/>
              </a:lnSpc>
              <a:spcBef>
                <a:spcPts val="0"/>
              </a:spcBef>
              <a:buClr>
                <a:schemeClr val="dk1"/>
              </a:buClr>
              <a:buSzPct val="100000"/>
              <a:buFont typeface="Arial"/>
              <a:buChar char="●"/>
            </a:pPr>
            <a:r>
              <a:rPr lang="en"/>
              <a:t>The feedback isn’t related to teaching and learning</a:t>
            </a:r>
          </a:p>
          <a:p>
            <a:pPr marL="457200" lvl="0" indent="-419100" rtl="0">
              <a:lnSpc>
                <a:spcPct val="100000"/>
              </a:lnSpc>
              <a:spcBef>
                <a:spcPts val="0"/>
              </a:spcBef>
              <a:buClr>
                <a:schemeClr val="dk1"/>
              </a:buClr>
              <a:buSzPct val="100000"/>
              <a:buFont typeface="Arial"/>
              <a:buChar char="●"/>
            </a:pPr>
            <a:r>
              <a:rPr lang="en"/>
              <a:t>It does not offer a solution or a suggestion</a:t>
            </a:r>
          </a:p>
          <a:p>
            <a:pPr marL="457200" lvl="0" indent="-419100" rtl="0">
              <a:lnSpc>
                <a:spcPct val="100000"/>
              </a:lnSpc>
              <a:spcBef>
                <a:spcPts val="0"/>
              </a:spcBef>
              <a:buClr>
                <a:schemeClr val="dk1"/>
              </a:buClr>
              <a:buSzPct val="100000"/>
              <a:buFont typeface="Arial"/>
              <a:buChar char="●"/>
            </a:pPr>
            <a:r>
              <a:rPr lang="en"/>
              <a:t>The class schedule is not under the instructor’s control</a:t>
            </a:r>
          </a:p>
        </p:txBody>
      </p:sp>
      <p:pic>
        <p:nvPicPr>
          <p:cNvPr id="83" name="Shape 83"/>
          <p:cNvPicPr preferRelativeResize="0"/>
          <p:nvPr/>
        </p:nvPicPr>
        <p:blipFill rotWithShape="1">
          <a:blip r:embed="rId3">
            <a:alphaModFix/>
          </a:blip>
          <a:srcRect l="5565" r="3936"/>
          <a:stretch/>
        </p:blipFill>
        <p:spPr>
          <a:xfrm>
            <a:off x="5752700" y="1333500"/>
            <a:ext cx="3086499" cy="3459474"/>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05975"/>
            <a:ext cx="5012699" cy="857400"/>
          </a:xfrm>
          <a:prstGeom prst="rect">
            <a:avLst/>
          </a:prstGeom>
        </p:spPr>
        <p:txBody>
          <a:bodyPr lIns="91425" tIns="91425" rIns="91425" bIns="91425" anchor="b" anchorCtr="0">
            <a:spAutoFit/>
          </a:bodyPr>
          <a:lstStyle/>
          <a:p>
            <a:pPr>
              <a:spcBef>
                <a:spcPts val="0"/>
              </a:spcBef>
              <a:buNone/>
            </a:pPr>
            <a:r>
              <a:rPr lang="en"/>
              <a:t>Remember</a:t>
            </a:r>
          </a:p>
        </p:txBody>
      </p:sp>
      <p:sp>
        <p:nvSpPr>
          <p:cNvPr id="89" name="Shape 89"/>
          <p:cNvSpPr txBox="1">
            <a:spLocks noGrp="1"/>
          </p:cNvSpPr>
          <p:nvPr>
            <p:ph type="body" idx="1"/>
          </p:nvPr>
        </p:nvSpPr>
        <p:spPr>
          <a:xfrm>
            <a:off x="457200" y="1200150"/>
            <a:ext cx="4455899" cy="3669299"/>
          </a:xfrm>
          <a:prstGeom prst="rect">
            <a:avLst/>
          </a:prstGeom>
        </p:spPr>
        <p:txBody>
          <a:bodyPr lIns="91425" tIns="91425" rIns="91425" bIns="91425" anchor="t" anchorCtr="0">
            <a:spAutoFit/>
          </a:bodyPr>
          <a:lstStyle/>
          <a:p>
            <a:pPr marL="457200" lvl="0" indent="-419100">
              <a:spcBef>
                <a:spcPts val="0"/>
              </a:spcBef>
              <a:buClr>
                <a:schemeClr val="dk1"/>
              </a:buClr>
              <a:buSzPct val="100000"/>
              <a:buFont typeface="Arial"/>
              <a:buChar char="●"/>
            </a:pPr>
            <a:r>
              <a:rPr lang="en"/>
              <a:t>Peer feedback gives the opportunity to tune instruction to the students’ perspective (learner-centered) to enhance learning environments </a:t>
            </a:r>
          </a:p>
        </p:txBody>
      </p:sp>
      <p:pic>
        <p:nvPicPr>
          <p:cNvPr id="90" name="Shape 90"/>
          <p:cNvPicPr preferRelativeResize="0"/>
          <p:nvPr/>
        </p:nvPicPr>
        <p:blipFill>
          <a:blip r:embed="rId3">
            <a:alphaModFix/>
          </a:blip>
          <a:stretch>
            <a:fillRect/>
          </a:stretch>
        </p:blipFill>
        <p:spPr>
          <a:xfrm>
            <a:off x="4913087" y="1610800"/>
            <a:ext cx="3838575" cy="284797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swis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1259</Words>
  <Application>Microsoft Office PowerPoint</Application>
  <PresentationFormat>On-screen Show (16:9)</PresentationFormat>
  <Paragraphs>109</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swiss</vt:lpstr>
      <vt:lpstr> Assisting Peers to Provide Worthwhile Feedback</vt:lpstr>
      <vt:lpstr>As SATAL Students...</vt:lpstr>
      <vt:lpstr>Learning Outcomes</vt:lpstr>
      <vt:lpstr>Activity: Pre-test</vt:lpstr>
      <vt:lpstr>What are some situations when constructive feedback is necessary?</vt:lpstr>
      <vt:lpstr>Thanks for completing</vt:lpstr>
      <vt:lpstr> For example</vt:lpstr>
      <vt:lpstr>An early class can be an issue but...</vt:lpstr>
      <vt:lpstr>Remember</vt:lpstr>
      <vt:lpstr>Feedback can be valuable and helpful!</vt:lpstr>
      <vt:lpstr>Benefits of peer review include:</vt:lpstr>
      <vt:lpstr>Take a moment to reflect on peer review experiences</vt:lpstr>
      <vt:lpstr>The purpose of a rubric is...</vt:lpstr>
      <vt:lpstr>The rubric for giving constructive feedback is...</vt:lpstr>
      <vt:lpstr>FEEDBACK is valuable and useful when… </vt:lpstr>
      <vt:lpstr>(WHO) Someone provides it with the appropriate audience in mind</vt:lpstr>
      <vt:lpstr>(WHEN) It is given as soon as possible after performance</vt:lpstr>
      <vt:lpstr>(WHY) There is purpose awareness</vt:lpstr>
      <vt:lpstr>(WHAT) It is focused</vt:lpstr>
      <vt:lpstr>(HOW) It is perceived as well-intentioned, respectful and knowledgeable</vt:lpstr>
      <vt:lpstr>Rubric  criteria explained:</vt:lpstr>
      <vt:lpstr>(1) Include accurate and specific data that is clear about irrefutable evidence</vt:lpstr>
      <vt:lpstr>(2) Focus on the content rather than the person</vt:lpstr>
      <vt:lpstr>(3) Comments should focus on description, not judgement</vt:lpstr>
      <vt:lpstr>(4) There should be a balance between positive and negative feedback</vt:lpstr>
      <vt:lpstr>(5) Positive feedback is attributed to internal causes and given in the second person</vt:lpstr>
      <vt:lpstr>(6) Negative feedback should be given in the first person (I), then the third (you)</vt:lpstr>
      <vt:lpstr>(7) Offer specific suggestions that model appropriate behavior</vt:lpstr>
      <vt:lpstr>Activity: Post-test</vt:lpstr>
      <vt:lpstr>Share Feedback Examples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Assisting Peers to Provide Worthwhile Feedback</dc:title>
  <dc:creator>Adriana</dc:creator>
  <cp:lastModifiedBy>Adriana Signorini</cp:lastModifiedBy>
  <cp:revision>1</cp:revision>
  <dcterms:modified xsi:type="dcterms:W3CDTF">2014-09-19T22:03:49Z</dcterms:modified>
</cp:coreProperties>
</file>