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2" r:id="rId1"/>
  </p:sldMasterIdLst>
  <p:notesMasterIdLst>
    <p:notesMasterId r:id="rId10"/>
  </p:notesMasterIdLst>
  <p:handoutMasterIdLst>
    <p:handoutMasterId r:id="rId11"/>
  </p:handoutMasterIdLst>
  <p:sldIdLst>
    <p:sldId id="257" r:id="rId2"/>
    <p:sldId id="258" r:id="rId3"/>
    <p:sldId id="260" r:id="rId4"/>
    <p:sldId id="259" r:id="rId5"/>
    <p:sldId id="267" r:id="rId6"/>
    <p:sldId id="262" r:id="rId7"/>
    <p:sldId id="268" r:id="rId8"/>
    <p:sldId id="263" r:id="rId9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945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orient="horz" pos="192">
          <p15:clr>
            <a:srgbClr val="A4A3A4"/>
          </p15:clr>
        </p15:guide>
        <p15:guide id="5" orient="horz" pos="1072">
          <p15:clr>
            <a:srgbClr val="A4A3A4"/>
          </p15:clr>
        </p15:guide>
        <p15:guide id="6" pos="3839">
          <p15:clr>
            <a:srgbClr val="A4A3A4"/>
          </p15:clr>
        </p15:guide>
        <p15:guide id="7" pos="704">
          <p15:clr>
            <a:srgbClr val="A4A3A4"/>
          </p15:clr>
        </p15:guide>
        <p15:guide id="8" pos="710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BDBED569-4797-4DF1-A0F4-6AAB3CD982D8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32" autoAdjust="0"/>
    <p:restoredTop sz="96182" autoAdjust="0"/>
  </p:normalViewPr>
  <p:slideViewPr>
    <p:cSldViewPr showGuides="1">
      <p:cViewPr varScale="1">
        <p:scale>
          <a:sx n="120" d="100"/>
          <a:sy n="120" d="100"/>
        </p:scale>
        <p:origin x="108" y="234"/>
      </p:cViewPr>
      <p:guideLst>
        <p:guide orient="horz" pos="2160"/>
        <p:guide orient="horz" pos="945"/>
        <p:guide orient="horz" pos="3888"/>
        <p:guide orient="horz" pos="192"/>
        <p:guide orient="horz" pos="1072"/>
        <p:guide pos="3839"/>
        <p:guide pos="704"/>
        <p:guide pos="7102"/>
      </p:guideLst>
    </p:cSldViewPr>
  </p:slideViewPr>
  <p:outlineViewPr>
    <p:cViewPr>
      <p:scale>
        <a:sx n="33" d="100"/>
        <a:sy n="33" d="100"/>
      </p:scale>
      <p:origin x="0" y="-2886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79" d="100"/>
          <a:sy n="79" d="100"/>
        </p:scale>
        <p:origin x="1644" y="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3C59C-4E16-4A64-A766-34DB213E11B3}" type="datetimeFigureOut">
              <a:rPr lang="en-US">
                <a:solidFill>
                  <a:schemeClr val="tx2"/>
                </a:solidFill>
              </a:rPr>
              <a:t>12/5/2017</a:t>
            </a:fld>
            <a:endParaRPr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7566-CD65-4859-9FA1-43956DC85B8C}" type="slidenum">
              <a:rPr>
                <a:solidFill>
                  <a:schemeClr val="tx2"/>
                </a:solidFill>
              </a:rPr>
              <a:t>‹#›</a:t>
            </a:fld>
            <a:endParaRPr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95CF31C-F757-429C-A789-86504F04C3BE}" type="datetimeFigureOut">
              <a:rPr lang="en-US"/>
              <a:pPr/>
              <a:t>12/5/2017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7057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80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12190572" cy="6858000"/>
            <a:chOff x="0" y="0"/>
            <a:chExt cx="12190572" cy="6858000"/>
          </a:xfrm>
        </p:grpSpPr>
        <p:sp>
          <p:nvSpPr>
            <p:cNvPr id="13" name="Rectangle 12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/>
              <a:endParaRPr/>
            </a:p>
          </p:txBody>
        </p:sp>
        <p:grpSp>
          <p:nvGrpSpPr>
            <p:cNvPr id="12" name="Group 11"/>
            <p:cNvGrpSpPr/>
            <p:nvPr/>
          </p:nvGrpSpPr>
          <p:grpSpPr>
            <a:xfrm>
              <a:off x="0" y="0"/>
              <a:ext cx="4742741" cy="6858000"/>
              <a:chOff x="0" y="0"/>
              <a:chExt cx="4742741" cy="6858000"/>
            </a:xfrm>
          </p:grpSpPr>
          <p:pic>
            <p:nvPicPr>
              <p:cNvPr id="9" name="Picture 8" descr="Stacked books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4591594" cy="6858000"/>
              </a:xfrm>
              <a:prstGeom prst="rect">
                <a:avLst/>
              </a:prstGeom>
            </p:spPr>
          </p:pic>
          <p:sp>
            <p:nvSpPr>
              <p:cNvPr id="10" name="Rectangle 9"/>
              <p:cNvSpPr/>
              <p:nvPr/>
            </p:nvSpPr>
            <p:spPr>
              <a:xfrm>
                <a:off x="4605581" y="0"/>
                <a:ext cx="137160" cy="6858000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79346" y="1498601"/>
            <a:ext cx="7008574" cy="3298825"/>
          </a:xfrm>
        </p:spPr>
        <p:txBody>
          <a:bodyPr>
            <a:normAutofit/>
          </a:bodyPr>
          <a:lstStyle>
            <a:lvl1pPr algn="l">
              <a:lnSpc>
                <a:spcPct val="90000"/>
              </a:lnSpc>
              <a:defRPr sz="5400" b="0" cap="none" spc="0" baseline="0">
                <a:ln w="0"/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79346" y="4927600"/>
            <a:ext cx="7008574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 cap="none" spc="0">
                <a:ln w="0"/>
                <a:solidFill>
                  <a:schemeClr val="accent2">
                    <a:lumMod val="50000"/>
                  </a:schemeClr>
                </a:solidFill>
                <a:effectLst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A09E-12D5-4B1D-B8BB-C300B1DDD423}" type="datetime1">
              <a:rPr lang="en-US" smtClean="0"/>
              <a:t>12/5/2017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0121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>
            <a:lvl5pPr>
              <a:defRPr/>
            </a:lvl5pPr>
            <a:lvl6pPr marL="2418976" indent="-285750">
              <a:buFont typeface="Century Gothic" panose="020B0502020202020204" pitchFamily="34" charset="0"/>
              <a:buChar char="–"/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CA53D-4C84-40AA-983E-A1E818A7FEFC}" type="datetime1">
              <a:rPr lang="en-US" smtClean="0"/>
              <a:t>12/5/2017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619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1117309" y="274638"/>
            <a:ext cx="8532178" cy="5897561"/>
          </a:xfrm>
        </p:spPr>
        <p:txBody>
          <a:bodyPr vert="eaVert"/>
          <a:lstStyle>
            <a:lvl5pPr>
              <a:defRPr/>
            </a:lvl5pPr>
            <a:lvl6pPr marL="2418976" indent="-285750">
              <a:buFont typeface="Century Gothic" panose="020B0502020202020204" pitchFamily="34" charset="0"/>
              <a:buChar char="–"/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2FCEE-AE66-4EAB-9C04-97F8A56A6354}" type="datetime1">
              <a:rPr lang="en-US" smtClean="0"/>
              <a:t>12/5/2017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691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377B-053C-438C-8A98-92C419A6701C}" type="datetime1">
              <a:rPr lang="en-US" smtClean="0"/>
              <a:t>12/5/2017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0BA0E-20D0-4E7C-B286-26C960A678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359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620" y="0"/>
            <a:ext cx="12188952" cy="6858000"/>
            <a:chOff x="1620" y="0"/>
            <a:chExt cx="12188952" cy="6858000"/>
          </a:xfrm>
        </p:grpSpPr>
        <p:sp>
          <p:nvSpPr>
            <p:cNvPr id="4" name="Rectangle 3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/>
              <a:endParaRPr/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8818" y="0"/>
              <a:ext cx="4591594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7481252" y="0"/>
              <a:ext cx="137160" cy="685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0">
                <a:solidFill>
                  <a:schemeClr val="tx2"/>
                </a:solidFill>
              </a:endParaRPr>
            </a:p>
          </p:txBody>
        </p:sp>
      </p:grpSp>
      <p:pic>
        <p:nvPicPr>
          <p:cNvPr id="5" name="Picture 4" descr="Stacked book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8818" y="0"/>
            <a:ext cx="4591594" cy="685800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237149" y="1498601"/>
            <a:ext cx="7008574" cy="3298825"/>
          </a:xfrm>
        </p:spPr>
        <p:txBody>
          <a:bodyPr>
            <a:normAutofit/>
          </a:bodyPr>
          <a:lstStyle>
            <a:lvl1pPr algn="l">
              <a:lnSpc>
                <a:spcPct val="90000"/>
              </a:lnSpc>
              <a:defRPr sz="5400" b="0" cap="none" spc="0" baseline="0">
                <a:ln w="0"/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237149" y="4927600"/>
            <a:ext cx="7008574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 cap="none" spc="0">
                <a:ln w="0"/>
                <a:solidFill>
                  <a:schemeClr val="accent2">
                    <a:lumMod val="50000"/>
                  </a:schemeClr>
                </a:solidFill>
                <a:effectLst/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CEF46-0123-4A75-9835-49DC49D53DE2}" type="datetime1">
              <a:rPr lang="en-US" smtClean="0"/>
              <a:t>12/5/2017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5827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111730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297078" indent="-285750">
              <a:buFont typeface="Century Gothic" panose="020B0502020202020204" pitchFamily="34" charset="0"/>
              <a:buChar char="–"/>
              <a:defRPr sz="1800"/>
            </a:lvl6pPr>
            <a:lvl7pPr marL="2568575" indent="-285750">
              <a:buFont typeface="Century Gothic" panose="020B0502020202020204" pitchFamily="34" charset="0"/>
              <a:buChar char="–"/>
              <a:defRPr sz="1800"/>
            </a:lvl7pPr>
            <a:lvl8pPr marL="2860675" indent="-285750">
              <a:defRPr sz="1800"/>
            </a:lvl8pPr>
            <a:lvl9pPr marL="3151188" indent="-285750"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8"/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9755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297078" indent="-285750">
              <a:buFont typeface="Century Gothic" panose="020B0502020202020204" pitchFamily="34" charset="0"/>
              <a:buChar char="–"/>
              <a:defRPr sz="1800"/>
            </a:lvl6pPr>
            <a:lvl7pPr marL="2568575" indent="-285750">
              <a:defRPr sz="1800"/>
            </a:lvl7pPr>
            <a:lvl8pPr marL="2860675" indent="-285750">
              <a:defRPr sz="1800"/>
            </a:lvl8pPr>
            <a:lvl9pPr marL="3151188" indent="-285750"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6378D-18AE-47D1-B10A-42F623B40082}" type="datetime1">
              <a:rPr lang="en-US" smtClean="0"/>
              <a:t>12/5/2017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045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137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111730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297078" indent="-285750">
              <a:buFont typeface="Century Gothic" panose="020B0502020202020204" pitchFamily="34" charset="0"/>
              <a:buChar char="–"/>
              <a:defRPr sz="1800"/>
            </a:lvl6pPr>
            <a:lvl7pPr marL="2568575" indent="-285750">
              <a:defRPr sz="1800"/>
            </a:lvl7pPr>
            <a:lvl8pPr marL="2860675" indent="-285750">
              <a:defRPr sz="1800"/>
            </a:lvl8pPr>
            <a:lvl9pPr marL="3151188" indent="-285750"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29755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297078" indent="-285750">
              <a:buFont typeface="Century Gothic" panose="020B0502020202020204" pitchFamily="34" charset="0"/>
              <a:buChar char="–"/>
              <a:defRPr sz="1800"/>
            </a:lvl6pPr>
            <a:lvl7pPr marL="2568575" indent="-285750">
              <a:defRPr sz="1800"/>
            </a:lvl7pPr>
            <a:lvl8pPr marL="2860675" indent="-285750">
              <a:defRPr sz="1800"/>
            </a:lvl8pPr>
            <a:lvl9pPr marL="3151188" indent="-285750"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F6AE8-D704-41F6-B16A-5547B5672AC1}" type="datetime1">
              <a:rPr lang="en-US" smtClean="0"/>
              <a:t>12/5/2017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072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B9538-6F63-4C0B-916D-ED3F4E0A1B28}" type="datetime1">
              <a:rPr lang="en-US" smtClean="0"/>
              <a:t>12/5/2017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84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F15BF-7116-4A9E-8022-5A2DC937F971}" type="datetime1">
              <a:rPr lang="en-US" smtClean="0"/>
              <a:t>12/5/2017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0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2" y="1701800"/>
            <a:ext cx="3351927" cy="2844800"/>
          </a:xfrm>
        </p:spPr>
        <p:txBody>
          <a:bodyPr anchor="b">
            <a:normAutofit/>
          </a:bodyPr>
          <a:lstStyle>
            <a:lvl1pPr algn="l">
              <a:defRPr sz="20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469236" y="482600"/>
            <a:ext cx="6805427" cy="5892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418976" indent="-285750">
              <a:buFont typeface="Century Gothic" panose="020B0502020202020204" pitchFamily="34" charset="0"/>
              <a:buChar char="–"/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5612" y="4648200"/>
            <a:ext cx="3351927" cy="17272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8DC91-5A3B-40CE-8C1D-279A8EF6E008}" type="datetime1">
              <a:rPr lang="en-US" smtClean="0"/>
              <a:t>12/5/2017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110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anchor="b">
            <a:normAutofit/>
          </a:bodyPr>
          <a:lstStyle>
            <a:lvl1pPr algn="l">
              <a:defRPr sz="20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7C20A-B94A-4E20-B4B2-88A7825AE904}" type="datetime1">
              <a:rPr lang="en-US" smtClean="0"/>
              <a:t>12/5/2017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372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620" y="0"/>
            <a:ext cx="12188952" cy="6858000"/>
            <a:chOff x="1620" y="0"/>
            <a:chExt cx="12188952" cy="6858000"/>
          </a:xfrm>
        </p:grpSpPr>
        <p:sp>
          <p:nvSpPr>
            <p:cNvPr id="10" name="Rectangle 9"/>
            <p:cNvSpPr/>
            <p:nvPr/>
          </p:nvSpPr>
          <p:spPr>
            <a:xfrm>
              <a:off x="1620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0"/>
                  </a:schemeClr>
                </a:gs>
                <a:gs pos="58000">
                  <a:schemeClr val="accent1">
                    <a:lumMod val="40000"/>
                    <a:lumOff val="60000"/>
                  </a:schemeClr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304721" y="0"/>
              <a:ext cx="11579384" cy="6858000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algn="ctr"/>
              <a:endParaRPr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fld id="{859468AF-EFCF-4AAD-ACF4-3BA83EC4AF4E}" type="datetime1">
              <a:rPr lang="en-US" smtClean="0"/>
              <a:pPr/>
              <a:t>12/5/2017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fld id="{EB37DED6-D4C7-42EE-AB49-D2E39E64FD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18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b="0" kern="1200" cap="none" baseline="0">
          <a:solidFill>
            <a:schemeClr val="accent2">
              <a:lumMod val="50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Clr>
          <a:schemeClr val="accent6">
            <a:lumMod val="50000"/>
          </a:schemeClr>
        </a:buClr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133226" indent="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anose="020B0502020202020204" pitchFamily="34" charset="0"/>
        <a:buNone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6pPr>
      <a:lvl7pPr marL="2845622" indent="-28575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anose="020B0502020202020204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7pPr>
      <a:lvl8pPr marL="3272267" indent="-28575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anose="020B0502020202020204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8pPr>
      <a:lvl9pPr marL="3759862" indent="-285750" algn="l" defTabSz="1218987" rtl="0" eaLnBrk="1" latinLnBrk="0" hangingPunct="1">
        <a:lnSpc>
          <a:spcPct val="95000"/>
        </a:lnSpc>
        <a:spcBef>
          <a:spcPts val="1066"/>
        </a:spcBef>
        <a:buClr>
          <a:schemeClr val="accent6">
            <a:lumMod val="50000"/>
          </a:schemeClr>
        </a:buClr>
        <a:buSzPct val="90000"/>
        <a:buFont typeface="Century Gothic" panose="020B0502020202020204" pitchFamily="34" charset="0"/>
        <a:buChar char="–"/>
        <a:defRPr sz="1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Writing 001 First Day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with Ms. Ayik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88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Welcome Students!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Today’s Lessons:</a:t>
            </a:r>
          </a:p>
          <a:p>
            <a:r>
              <a:rPr lang="en-US" dirty="0"/>
              <a:t>Introductions to each other and the syllabus.</a:t>
            </a:r>
          </a:p>
          <a:p>
            <a:r>
              <a:rPr lang="en-US" dirty="0"/>
              <a:t>Time Management, Goal Setting, and Procrastination</a:t>
            </a:r>
          </a:p>
          <a:p>
            <a:pPr marL="0" indent="0">
              <a:buNone/>
            </a:pPr>
            <a:r>
              <a:rPr lang="en-US" dirty="0"/>
              <a:t>Objectives:</a:t>
            </a:r>
          </a:p>
          <a:p>
            <a:pPr marL="0" indent="0">
              <a:buNone/>
            </a:pPr>
            <a:r>
              <a:rPr lang="en-US" dirty="0"/>
              <a:t>-Familiarize yourself with course syllabus.</a:t>
            </a:r>
          </a:p>
          <a:p>
            <a:pPr marL="0" indent="0">
              <a:buNone/>
            </a:pPr>
            <a:r>
              <a:rPr lang="en-US" dirty="0"/>
              <a:t>-Establish short term, intermediate, and long-range goals.</a:t>
            </a:r>
          </a:p>
          <a:p>
            <a:pPr marL="0" indent="0">
              <a:buNone/>
            </a:pPr>
            <a:r>
              <a:rPr lang="en-US" dirty="0"/>
              <a:t>-Learn three tools for time management</a:t>
            </a:r>
          </a:p>
          <a:p>
            <a:pPr marL="0" indent="0">
              <a:buNone/>
            </a:pPr>
            <a:r>
              <a:rPr lang="en-US" dirty="0"/>
              <a:t>-Understand what procrastination is, why we do it, and what we can do to stop it.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6540" y="252413"/>
            <a:ext cx="2820372" cy="1881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321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Interviews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will interview and then present your partner to the class. </a:t>
            </a:r>
          </a:p>
          <a:p>
            <a:r>
              <a:rPr lang="en-US" dirty="0"/>
              <a:t>Pair up.</a:t>
            </a:r>
          </a:p>
          <a:p>
            <a:r>
              <a:rPr lang="en-US" dirty="0"/>
              <a:t>Generate a creative interview question in your group. This question should </a:t>
            </a:r>
            <a:r>
              <a:rPr lang="en-US" u="sng" dirty="0"/>
              <a:t>not</a:t>
            </a:r>
            <a:r>
              <a:rPr lang="en-US" dirty="0"/>
              <a:t> be one of the following which you will ask anyway:</a:t>
            </a:r>
          </a:p>
          <a:p>
            <a:r>
              <a:rPr lang="en-US" dirty="0"/>
              <a:t>What is your full name, and what do you want to be called?</a:t>
            </a:r>
          </a:p>
          <a:p>
            <a:r>
              <a:rPr lang="en-US" dirty="0"/>
              <a:t>Where are you from?</a:t>
            </a:r>
          </a:p>
          <a:p>
            <a:r>
              <a:rPr lang="en-US" dirty="0"/>
              <a:t>What is your major? (if unknown, do they prefer math and science or people studies, like psychology or history?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3812" y="296862"/>
            <a:ext cx="4343400" cy="1357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293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7309" y="34637"/>
            <a:ext cx="10157354" cy="1397000"/>
          </a:xfrm>
        </p:spPr>
        <p:txBody>
          <a:bodyPr/>
          <a:lstStyle/>
          <a:p>
            <a:r>
              <a:rPr lang="en-US" dirty="0"/>
              <a:t>Syllabus Discovery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Use the syllabus Part I to fill out the handout.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612" y="2743200"/>
            <a:ext cx="2858151" cy="2858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892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Ms. </a:t>
            </a:r>
            <a:r>
              <a:rPr lang="en-US" dirty="0" err="1"/>
              <a:t>Ayik’s</a:t>
            </a:r>
            <a:r>
              <a:rPr lang="en-US" dirty="0"/>
              <a:t> Office Is Upstairs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2012" y="2286000"/>
            <a:ext cx="4470400" cy="3352800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44612" y="2387600"/>
            <a:ext cx="4470401" cy="3352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94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Understanding Learning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PLOs are Program Learning Outcomes (Merritt Writing Program)</a:t>
            </a:r>
          </a:p>
          <a:p>
            <a:r>
              <a:rPr lang="en-US" dirty="0"/>
              <a:t>CLOs are Course Learning Outcomes. (Writing 001, </a:t>
            </a:r>
            <a:r>
              <a:rPr lang="en-US" dirty="0" err="1"/>
              <a:t>Chem</a:t>
            </a:r>
            <a:r>
              <a:rPr lang="en-US" dirty="0"/>
              <a:t>, Bio)</a:t>
            </a:r>
          </a:p>
          <a:p>
            <a:r>
              <a:rPr lang="en-US" dirty="0"/>
              <a:t>SLOs are Student Learning Outcomes. (Course specific)</a:t>
            </a:r>
          </a:p>
          <a:p>
            <a:pPr marL="0" indent="0">
              <a:buNone/>
            </a:pPr>
            <a:r>
              <a:rPr lang="en-US" dirty="0"/>
              <a:t>Objectives are mini-goals for lessons. They help you meet all of the above learning outcomes. I write these on the board.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012" y="4419600"/>
            <a:ext cx="4010025" cy="2291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04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would you like to learn in this course?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Think, pair, share.</a:t>
            </a:r>
          </a:p>
          <a:p>
            <a:pPr marL="0" indent="0">
              <a:buNone/>
            </a:pPr>
            <a:r>
              <a:rPr lang="en-US" dirty="0"/>
              <a:t>Think: Take two to three minutes to write down what you would like to learn.</a:t>
            </a:r>
          </a:p>
          <a:p>
            <a:r>
              <a:rPr lang="en-US" dirty="0"/>
              <a:t>What do you want to learn in Writing 001?</a:t>
            </a:r>
          </a:p>
          <a:p>
            <a:pPr marL="0" indent="0">
              <a:buNone/>
            </a:pPr>
            <a:r>
              <a:rPr lang="en-US" dirty="0"/>
              <a:t>Pair: Turn to the person next to you and share your list.</a:t>
            </a:r>
          </a:p>
          <a:p>
            <a:pPr marL="0" indent="0">
              <a:buNone/>
            </a:pPr>
            <a:r>
              <a:rPr lang="en-US" dirty="0"/>
              <a:t>Share: Let’s compile a list as a class.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0212" y="4705350"/>
            <a:ext cx="2686050" cy="169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151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Lessons for Day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PowerPoint Time Management and Procrastination</a:t>
            </a:r>
          </a:p>
          <a:p>
            <a:r>
              <a:rPr lang="en-US" dirty="0"/>
              <a:t>Short video on time management and goal setting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6012" y="3048000"/>
            <a:ext cx="4762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229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Class open house pre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5000"/>
          </a:lnSpc>
          <a:defRPr/>
        </a:defPPr>
      </a:lstStyle>
    </a:txDef>
  </a:objectDefaults>
  <a:extraClrSchemeLst/>
  <a:extLst>
    <a:ext uri="{05A4C25C-085E-4340-85A3-A5531E510DB2}">
      <thm15:themeFamily xmlns:thm15="http://schemas.microsoft.com/office/thememl/2012/main" name="Classroom open house presentation.potx" id="{AB7D8AB0-4323-4322-AB21-8CB398DB9E96}" vid="{5BFEA1FF-C39F-48A2-B239-4B55565FC3E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Classroom open house presentation</Template>
  <TotalTime>77</TotalTime>
  <Words>327</Words>
  <Application>Microsoft Office PowerPoint</Application>
  <PresentationFormat>Custom</PresentationFormat>
  <Paragraphs>37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Century Gothic</vt:lpstr>
      <vt:lpstr>Class open house presentation</vt:lpstr>
      <vt:lpstr>Writing 001 First Day</vt:lpstr>
      <vt:lpstr>Welcome Students!</vt:lpstr>
      <vt:lpstr>Interviews</vt:lpstr>
      <vt:lpstr>Syllabus Discovery</vt:lpstr>
      <vt:lpstr>Ms. Ayik’s Office Is Upstairs</vt:lpstr>
      <vt:lpstr>Understanding Learning Outcomes</vt:lpstr>
      <vt:lpstr>What would you like to learn in this course?</vt:lpstr>
      <vt:lpstr>Lessons for Day 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Writing 001 First Day</dc:title>
  <dc:creator>Kara Ayik</dc:creator>
  <cp:lastModifiedBy>Adriana Signorini</cp:lastModifiedBy>
  <cp:revision>11</cp:revision>
  <dcterms:created xsi:type="dcterms:W3CDTF">2017-08-22T17:03:04Z</dcterms:created>
  <dcterms:modified xsi:type="dcterms:W3CDTF">2017-12-05T23:05:50Z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74062800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